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5" r:id="rId17"/>
    <p:sldId id="276" r:id="rId18"/>
    <p:sldId id="286" r:id="rId19"/>
    <p:sldId id="287" r:id="rId20"/>
    <p:sldId id="288" r:id="rId21"/>
    <p:sldId id="289" r:id="rId22"/>
    <p:sldId id="281" r:id="rId23"/>
    <p:sldId id="284" r:id="rId24"/>
    <p:sldId id="285" r:id="rId25"/>
    <p:sldId id="290" r:id="rId26"/>
    <p:sldId id="292" r:id="rId27"/>
    <p:sldId id="291" r:id="rId28"/>
    <p:sldId id="282" r:id="rId29"/>
    <p:sldId id="28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2370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topprada:Dropbox:&#1055;&#1088;&#1086;&#1077;&#1082;&#1090;&#1099;:&#1055;&#1088;&#1086;&#1077;&#1082;&#1090;%20&#1050;&#1091;&#1076;&#1088;&#1080;&#1085;:&#1042;&#1099;&#1077;&#1093;&#1072;&#1083;&#1086;%20&#1074;&#1089;&#1077;&#1075;&#108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topprada:Dropbox:&#1055;&#1088;&#1086;&#1077;&#1082;&#1090;&#1099;:&#1055;&#1088;&#1086;&#1077;&#1082;&#1090;%20&#1050;&#1091;&#1076;&#1088;&#1080;&#1085;:&#1042;&#1099;&#1077;&#1093;&#1072;&#1083;&#1086;%20&#1074;&#1089;&#1077;&#1075;&#108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3;&#1077;&#1082;&#1089;&#1072;&#1085;&#1076;&#1088;\Dropbox\&#1055;&#1088;&#1086;&#1077;&#1082;&#1090;&#1099;\&#1055;&#1088;&#1086;&#1077;&#1082;&#1090;%20&#1050;&#1091;&#1076;&#1088;&#1080;&#1085;\&#1056;&#1086;&#1089;&#1089;&#1080;&#1103;&#1085;&#1077;%20&#1087;&#1086;%20&#1088;&#1077;&#1075;&#1080;&#1086;&#1085;&#1072;&#1084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0;&#1083;&#1077;&#1082;&#1089;&#1072;&#1085;&#1076;&#1088;\Dropbox\&#1055;&#1088;&#1086;&#1077;&#1082;&#1090;&#1099;\&#1055;&#1088;&#1086;&#1077;&#1082;&#1090;%20&#1050;&#1091;&#1076;&#1088;&#1080;&#1085;\&#1056;&#1086;&#1089;&#1089;&#1080;&#1103;&#1085;&#1077;%20&#1087;&#1086;%20&#1088;&#1077;&#1075;&#1080;&#1086;&#1085;&#1072;&#1084;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AppData\Local\Temp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3;&#1077;&#1082;&#1089;&#1072;&#1085;&#1076;&#1088;\Dropbox\&#1055;&#1088;&#1086;&#1077;&#1082;&#1090;&#1099;\&#1055;&#1088;&#1086;&#1077;&#1082;&#1090;%20&#1050;&#1091;&#1076;&#1088;&#1080;&#1085;\&#1047;&#1072;&#1088;&#1091;&#1073;&#1077;&#1078;&#1085;&#1099;&#1077;%20&#1076;&#1072;&#1085;&#1085;&#1099;&#1077;\12521-00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446850393700815E-2"/>
          <c:y val="4.8141184593887776E-2"/>
          <c:w val="0.89588648293963291"/>
          <c:h val="0.8269025536113764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</c:spPr>
          <c:invertIfNegative val="0"/>
          <c:dLbls>
            <c:dLbl>
              <c:idx val="0"/>
              <c:layout>
                <c:manualLayout>
                  <c:x val="5.7306590257879776E-3"/>
                  <c:y val="-1.3888888888888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510144744554777E-17"/>
                  <c:y val="1.3888888888888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6408787010506301E-3"/>
                  <c:y val="-1.3888888888888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190680088369055E-5"/>
                  <c:y val="-1.48129637707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156519949513812E-2"/>
                  <c:y val="-3.6107929561661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910219675262651E-3"/>
                  <c:y val="-2.7777777777777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1.3888888888888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3.820439350525384E-3"/>
                  <c:y val="9.2592592592592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-2.7777777777777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9.2592592592592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1.3888888888888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"/>
                  <c:y val="9.2592592592592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9.25925925925927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"/>
                  <c:y val="1.3888888888888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0"/>
                  <c:y val="-3.2407407407407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Лист1!$C$1:$Z$1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Лист1!$C$2:$Z$2</c:f>
              <c:numCache>
                <c:formatCode>General</c:formatCode>
                <c:ptCount val="24"/>
                <c:pt idx="0">
                  <c:v>704.1</c:v>
                </c:pt>
                <c:pt idx="1">
                  <c:v>493.1</c:v>
                </c:pt>
                <c:pt idx="2">
                  <c:v>345.6</c:v>
                </c:pt>
                <c:pt idx="3">
                  <c:v>347.4</c:v>
                </c:pt>
                <c:pt idx="4">
                  <c:v>291.60000000000002</c:v>
                </c:pt>
                <c:pt idx="5">
                  <c:v>233</c:v>
                </c:pt>
                <c:pt idx="6">
                  <c:v>213.4</c:v>
                </c:pt>
                <c:pt idx="7">
                  <c:v>215</c:v>
                </c:pt>
                <c:pt idx="8">
                  <c:v>145.69999999999999</c:v>
                </c:pt>
                <c:pt idx="9">
                  <c:v>121.2</c:v>
                </c:pt>
                <c:pt idx="10">
                  <c:v>106.7</c:v>
                </c:pt>
                <c:pt idx="11">
                  <c:v>94</c:v>
                </c:pt>
                <c:pt idx="12">
                  <c:v>79.8</c:v>
                </c:pt>
                <c:pt idx="13">
                  <c:v>69.8</c:v>
                </c:pt>
                <c:pt idx="14">
                  <c:v>54</c:v>
                </c:pt>
                <c:pt idx="15" formatCode="[=0]&quot; -     &quot;;#\ ##0&quot;     &quot;">
                  <c:v>47</c:v>
                </c:pt>
                <c:pt idx="16" formatCode="[=0]&quot; -     &quot;;#\ ##0&quot;     &quot;">
                  <c:v>39.5</c:v>
                </c:pt>
                <c:pt idx="17" formatCode="[=0]&quot; -     &quot;;#\ ##0&quot;     &quot;">
                  <c:v>32.5</c:v>
                </c:pt>
                <c:pt idx="18" formatCode="[=0]&quot;-      &quot;;#\ ##0&quot;      &quot;">
                  <c:v>32.6</c:v>
                </c:pt>
                <c:pt idx="19" formatCode="[=0]&quot;-   &quot;;#\ ##0&quot;   &quot;">
                  <c:v>36.800000000000004</c:v>
                </c:pt>
                <c:pt idx="20" formatCode="[=0]&quot;-   &quot;;#\ ##0&quot;   &quot;">
                  <c:v>122.7</c:v>
                </c:pt>
                <c:pt idx="21" formatCode="[=0]&quot;-   &quot;;#\ ##0&quot;   &quot;">
                  <c:v>186.9</c:v>
                </c:pt>
                <c:pt idx="22" formatCode="[=0]&quot;-   &quot;;#\ ##0&quot;   &quot;">
                  <c:v>308.5</c:v>
                </c:pt>
                <c:pt idx="23">
                  <c:v>353.3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522048"/>
        <c:axId val="97523584"/>
      </c:barChart>
      <c:catAx>
        <c:axId val="9752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523584"/>
        <c:crosses val="autoZero"/>
        <c:auto val="1"/>
        <c:lblAlgn val="ctr"/>
        <c:lblOffset val="100"/>
        <c:noMultiLvlLbl val="0"/>
      </c:catAx>
      <c:valAx>
        <c:axId val="97523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522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90507436570402"/>
          <c:y val="5.1400554097404495E-2"/>
          <c:w val="0.67793206506120962"/>
          <c:h val="0.83261956838728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Лист1!$AA$2</c:f>
              <c:strCache>
                <c:ptCount val="1"/>
                <c:pt idx="0">
                  <c:v>Выехало, всего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8518518518518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1666666666666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3888888888888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Лист1!$V$1:$Z$1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Лист1!$V$2:$Z$2</c:f>
              <c:numCache>
                <c:formatCode>[=0]"-   ";#\ ##0"   "</c:formatCode>
                <c:ptCount val="5"/>
                <c:pt idx="0">
                  <c:v>36.800000000000004</c:v>
                </c:pt>
                <c:pt idx="1">
                  <c:v>122.7</c:v>
                </c:pt>
                <c:pt idx="2">
                  <c:v>186.9</c:v>
                </c:pt>
                <c:pt idx="3">
                  <c:v>308.5</c:v>
                </c:pt>
                <c:pt idx="4" formatCode="General">
                  <c:v>353.3</c:v>
                </c:pt>
              </c:numCache>
            </c:numRef>
          </c:val>
        </c:ser>
        <c:ser>
          <c:idx val="1"/>
          <c:order val="1"/>
          <c:tx>
            <c:strRef>
              <c:f>Лист1!$AA$3</c:f>
              <c:strCache>
                <c:ptCount val="1"/>
                <c:pt idx="0">
                  <c:v>Выехало, граждан России.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763990267639912E-2"/>
                  <c:y val="-2.7778142315543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64720194647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3236009732360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165450121654499E-2"/>
                  <c:y val="-9.25925925925917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1654501216544E-2"/>
                  <c:y val="-4.6296296296296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Лист1!$V$1:$Z$1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Лист1!$V$3:$Z$3</c:f>
              <c:numCache>
                <c:formatCode>General</c:formatCode>
                <c:ptCount val="5"/>
                <c:pt idx="0">
                  <c:v>29.5</c:v>
                </c:pt>
                <c:pt idx="1">
                  <c:v>46.7</c:v>
                </c:pt>
                <c:pt idx="2">
                  <c:v>47.4</c:v>
                </c:pt>
                <c:pt idx="3">
                  <c:v>53.2</c:v>
                </c:pt>
                <c:pt idx="4">
                  <c:v>51.8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576832"/>
        <c:axId val="97578368"/>
      </c:barChart>
      <c:catAx>
        <c:axId val="9757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7578368"/>
        <c:crosses val="autoZero"/>
        <c:auto val="1"/>
        <c:lblAlgn val="ctr"/>
        <c:lblOffset val="100"/>
        <c:noMultiLvlLbl val="0"/>
      </c:catAx>
      <c:valAx>
        <c:axId val="97578368"/>
        <c:scaling>
          <c:orientation val="minMax"/>
        </c:scaling>
        <c:delete val="0"/>
        <c:axPos val="l"/>
        <c:majorGridlines/>
        <c:numFmt formatCode="[=0]&quot;-   &quot;;#\ ##0&quot;   &quot;" sourceLinked="1"/>
        <c:majorTickMark val="out"/>
        <c:minorTickMark val="none"/>
        <c:tickLblPos val="nextTo"/>
        <c:crossAx val="97576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22995574458343"/>
          <c:y val="0.21720873432487611"/>
          <c:w val="0.21633695423108601"/>
          <c:h val="0.4776195683872853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3848483044187536"/>
          <c:y val="0.10050815321363107"/>
          <c:w val="0.48764980581877321"/>
          <c:h val="0.881456546286613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1.1862396204033301E-2"/>
                  <c:y val="-2.1835543967243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(Субъекты!$A$6:$A$15;Субъекты!$A$17:$A$21)</c:f>
              <c:strCache>
                <c:ptCount val="15"/>
                <c:pt idx="0">
                  <c:v>Калининградская область</c:v>
                </c:pt>
                <c:pt idx="1">
                  <c:v>Сахалинская область</c:v>
                </c:pt>
                <c:pt idx="2">
                  <c:v>Республика Карелия</c:v>
                </c:pt>
                <c:pt idx="3">
                  <c:v>Ленинградская область</c:v>
                </c:pt>
                <c:pt idx="4">
                  <c:v>Мурманская область</c:v>
                </c:pt>
                <c:pt idx="5">
                  <c:v>Магаданская область</c:v>
                </c:pt>
                <c:pt idx="6">
                  <c:v>Омская область</c:v>
                </c:pt>
                <c:pt idx="7">
                  <c:v>Ямало-Ненецкий авт. округ</c:v>
                </c:pt>
                <c:pt idx="8">
                  <c:v>Томская область</c:v>
                </c:pt>
                <c:pt idx="9">
                  <c:v>г. Санкт-Петербург</c:v>
                </c:pt>
                <c:pt idx="10">
                  <c:v>Московская область</c:v>
                </c:pt>
                <c:pt idx="11">
                  <c:v>Ханты-Мансийский авт. округ-Югра</c:v>
                </c:pt>
                <c:pt idx="12">
                  <c:v>РСО - Алания</c:v>
                </c:pt>
                <c:pt idx="13">
                  <c:v>Тюменская область</c:v>
                </c:pt>
                <c:pt idx="14">
                  <c:v>Калужская область</c:v>
                </c:pt>
              </c:strCache>
            </c:strRef>
          </c:cat>
          <c:val>
            <c:numRef>
              <c:f>(Субъекты!$B$6:$B$15;Субъекты!$B$17:$B$21)</c:f>
              <c:numCache>
                <c:formatCode>0.00</c:formatCode>
                <c:ptCount val="15"/>
                <c:pt idx="0">
                  <c:v>23.07533539731682</c:v>
                </c:pt>
                <c:pt idx="1">
                  <c:v>14.836065573770499</c:v>
                </c:pt>
                <c:pt idx="2">
                  <c:v>12.085308056872044</c:v>
                </c:pt>
                <c:pt idx="3">
                  <c:v>10.315315315315322</c:v>
                </c:pt>
                <c:pt idx="4">
                  <c:v>10.117493472584849</c:v>
                </c:pt>
                <c:pt idx="5">
                  <c:v>9.324324324324321</c:v>
                </c:pt>
                <c:pt idx="6">
                  <c:v>8.6602628918099267</c:v>
                </c:pt>
                <c:pt idx="7">
                  <c:v>8.3703703703703685</c:v>
                </c:pt>
                <c:pt idx="8">
                  <c:v>7.9795158286778376</c:v>
                </c:pt>
                <c:pt idx="9">
                  <c:v>7.7927580893682586</c:v>
                </c:pt>
                <c:pt idx="10">
                  <c:v>7.2797676669893514</c:v>
                </c:pt>
                <c:pt idx="11">
                  <c:v>6.4516129032258114</c:v>
                </c:pt>
                <c:pt idx="12">
                  <c:v>6.3456090651558084</c:v>
                </c:pt>
                <c:pt idx="13">
                  <c:v>5.4900865679976709</c:v>
                </c:pt>
                <c:pt idx="14">
                  <c:v>5.2917903066271021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428864"/>
        <c:axId val="103430400"/>
      </c:barChart>
      <c:catAx>
        <c:axId val="10342886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430400"/>
        <c:crosses val="autoZero"/>
        <c:auto val="1"/>
        <c:lblAlgn val="ctr"/>
        <c:lblOffset val="100"/>
        <c:noMultiLvlLbl val="0"/>
      </c:catAx>
      <c:valAx>
        <c:axId val="103430400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3428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Субъекты!$A$82:$A$96</c:f>
              <c:strCache>
                <c:ptCount val="15"/>
                <c:pt idx="0">
                  <c:v>Ивановская область</c:v>
                </c:pt>
                <c:pt idx="1">
                  <c:v>Удмуртская Республика</c:v>
                </c:pt>
                <c:pt idx="2">
                  <c:v>Забайкальский край</c:v>
                </c:pt>
                <c:pt idx="3">
                  <c:v>Республика Бурятия</c:v>
                </c:pt>
                <c:pt idx="4">
                  <c:v>Орловская область</c:v>
                </c:pt>
                <c:pt idx="5">
                  <c:v>Карачаево-Черкесская Республика</c:v>
                </c:pt>
                <c:pt idx="6">
                  <c:v>Республика Алтай</c:v>
                </c:pt>
                <c:pt idx="7">
                  <c:v>Кабардино-Балкарская Республика</c:v>
                </c:pt>
                <c:pt idx="8">
                  <c:v>Республика Калмыкия</c:v>
                </c:pt>
                <c:pt idx="9">
                  <c:v>Чувашская Республика</c:v>
                </c:pt>
                <c:pt idx="10">
                  <c:v>Вологодская область</c:v>
                </c:pt>
                <c:pt idx="11">
                  <c:v>Чеченская Республика</c:v>
                </c:pt>
                <c:pt idx="12">
                  <c:v>Республика Мордовия</c:v>
                </c:pt>
                <c:pt idx="13">
                  <c:v>Республика Дагестан</c:v>
                </c:pt>
                <c:pt idx="14">
                  <c:v>Республика Тыва</c:v>
                </c:pt>
              </c:strCache>
            </c:strRef>
          </c:cat>
          <c:val>
            <c:numRef>
              <c:f>Субъекты!$B$82:$B$96</c:f>
              <c:numCache>
                <c:formatCode>0.00</c:formatCode>
                <c:ptCount val="15"/>
                <c:pt idx="0">
                  <c:v>1.215043394406943</c:v>
                </c:pt>
                <c:pt idx="1">
                  <c:v>1.2055335968379262</c:v>
                </c:pt>
                <c:pt idx="2">
                  <c:v>1.1867525298988557</c:v>
                </c:pt>
                <c:pt idx="3">
                  <c:v>1.12474437627812</c:v>
                </c:pt>
                <c:pt idx="4">
                  <c:v>1.111111111111112</c:v>
                </c:pt>
                <c:pt idx="5">
                  <c:v>1.0874200426439218</c:v>
                </c:pt>
                <c:pt idx="6">
                  <c:v>1.0747663551401596</c:v>
                </c:pt>
                <c:pt idx="7">
                  <c:v>1.0569105691056921</c:v>
                </c:pt>
                <c:pt idx="8">
                  <c:v>0.96085409252670473</c:v>
                </c:pt>
                <c:pt idx="9">
                  <c:v>0.90468497576735429</c:v>
                </c:pt>
                <c:pt idx="10">
                  <c:v>0.86481947942906146</c:v>
                </c:pt>
                <c:pt idx="11">
                  <c:v>0.56204379562043805</c:v>
                </c:pt>
                <c:pt idx="12">
                  <c:v>0.40791100123609408</c:v>
                </c:pt>
                <c:pt idx="13">
                  <c:v>0.40468227424749836</c:v>
                </c:pt>
                <c:pt idx="14">
                  <c:v>0.12738853503184697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455424"/>
        <c:axId val="110481792"/>
      </c:barChart>
      <c:catAx>
        <c:axId val="11045542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481792"/>
        <c:crosses val="autoZero"/>
        <c:auto val="1"/>
        <c:lblAlgn val="ctr"/>
        <c:lblOffset val="100"/>
        <c:noMultiLvlLbl val="0"/>
      </c:catAx>
      <c:valAx>
        <c:axId val="110481792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4554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955419835944725E-2"/>
          <c:y val="3.6327385510631596E-2"/>
          <c:w val="0.90042451764370846"/>
          <c:h val="0.809834862706776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2.1521575379317612E-3"/>
                  <c:y val="-3.6804100034703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521575379317812E-3"/>
                  <c:y val="1.8402050017351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294263626639323E-3"/>
                  <c:y val="-3.9263808738876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Лист1!$A$3:$A$6</c:f>
              <c:strCache>
                <c:ptCount val="4"/>
                <c:pt idx="0">
                  <c:v>РОМИР (2015)</c:v>
                </c:pt>
                <c:pt idx="1">
                  <c:v>Левада-Центр (2015)</c:v>
                </c:pt>
                <c:pt idx="2">
                  <c:v>ФОМ (2014)</c:v>
                </c:pt>
                <c:pt idx="3">
                  <c:v>ВЦИОМ (2015)</c:v>
                </c:pt>
              </c:strCache>
            </c:strRef>
          </c:cat>
          <c:val>
            <c:numRef>
              <c:f>Лист1!$B$3:$B$6</c:f>
              <c:numCache>
                <c:formatCode>0%</c:formatCode>
                <c:ptCount val="4"/>
                <c:pt idx="0">
                  <c:v>8.0000000000000043E-2</c:v>
                </c:pt>
                <c:pt idx="1">
                  <c:v>0.23</c:v>
                </c:pt>
                <c:pt idx="2">
                  <c:v>0.12000000000000002</c:v>
                </c:pt>
                <c:pt idx="3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971840"/>
        <c:axId val="121973376"/>
      </c:barChart>
      <c:catAx>
        <c:axId val="121971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1973376"/>
        <c:crosses val="autoZero"/>
        <c:auto val="1"/>
        <c:lblAlgn val="ctr"/>
        <c:lblOffset val="100"/>
        <c:noMultiLvlLbl val="0"/>
      </c:catAx>
      <c:valAx>
        <c:axId val="1219733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1971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74520193961361"/>
          <c:y val="0.101610627397184"/>
          <c:w val="0.60509574859607373"/>
          <c:h val="0.79677874520563197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36685907312799"/>
                  <c:y val="0.20482950250814"/>
                </c:manualLayout>
              </c:layout>
              <c:tx>
                <c:rich>
                  <a:bodyPr/>
                  <a:lstStyle/>
                  <a:p>
                    <a:r>
                      <a:rPr lang="ru-RU" sz="1600" b="1"/>
                      <a:t>Россия 19%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9108483183800001"/>
                  <c:y val="-3.7444091862632686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3708042950105804E-2"/>
                  <c:y val="-0.1028169109263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22254232088159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24007449061968"/>
                  <c:y val="8.05547805620695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Финляндия!$B$4:$B$11</c:f>
              <c:strCache>
                <c:ptCount val="8"/>
                <c:pt idx="0">
                  <c:v>Россия</c:v>
                </c:pt>
                <c:pt idx="1">
                  <c:v>Китай</c:v>
                </c:pt>
                <c:pt idx="2">
                  <c:v>Вьетнам</c:v>
                </c:pt>
                <c:pt idx="3">
                  <c:v>Южная Корея</c:v>
                </c:pt>
                <c:pt idx="4">
                  <c:v>США</c:v>
                </c:pt>
                <c:pt idx="5">
                  <c:v>Непал</c:v>
                </c:pt>
                <c:pt idx="6">
                  <c:v>Япония</c:v>
                </c:pt>
                <c:pt idx="7">
                  <c:v>Другие страны</c:v>
                </c:pt>
              </c:strCache>
            </c:strRef>
          </c:cat>
          <c:val>
            <c:numRef>
              <c:f>Финляндия!$C$4:$C$11</c:f>
              <c:numCache>
                <c:formatCode>General</c:formatCode>
                <c:ptCount val="8"/>
                <c:pt idx="0">
                  <c:v>1130</c:v>
                </c:pt>
                <c:pt idx="1">
                  <c:v>855</c:v>
                </c:pt>
                <c:pt idx="2">
                  <c:v>428</c:v>
                </c:pt>
                <c:pt idx="3">
                  <c:v>315</c:v>
                </c:pt>
                <c:pt idx="4">
                  <c:v>247</c:v>
                </c:pt>
                <c:pt idx="5">
                  <c:v>170</c:v>
                </c:pt>
                <c:pt idx="6">
                  <c:v>215</c:v>
                </c:pt>
                <c:pt idx="7">
                  <c:v>2301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1F5F9-F91B-43CD-A8F8-D43DC926734D}" type="datetimeFigureOut">
              <a:rPr lang="ru-RU" smtClean="0"/>
              <a:t>05.10.2016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02507-06DE-4353-9F26-FC79B8B3F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726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A5E94-6B79-4217-BBBA-62F5602D37F5}" type="datetime1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A3BC-1323-499F-9667-F5DDFCEBC90F}" type="datetime1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98B1-02DD-4D44-8F5B-FB6EE6AA156E}" type="datetime1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92336-48F2-4F77-9E39-26216F6C2912}" type="datetime1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0" b="12669"/>
          <a:stretch/>
        </p:blipFill>
        <p:spPr bwMode="auto">
          <a:xfrm>
            <a:off x="0" y="6309320"/>
            <a:ext cx="611560" cy="5140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7B9E0-C2D5-4450-8330-8C814C3284A8}" type="datetime1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5BE4E-8C66-4FCF-8866-B60CBA94DE66}" type="datetime1">
              <a:rPr lang="ru-RU" smtClean="0"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0" b="12669"/>
          <a:stretch/>
        </p:blipFill>
        <p:spPr bwMode="auto">
          <a:xfrm>
            <a:off x="0" y="6309320"/>
            <a:ext cx="611560" cy="5140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D184-4E00-44A7-9E8F-5441B2A2CAA9}" type="datetime1">
              <a:rPr lang="ru-RU" smtClean="0"/>
              <a:t>05.10.2016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B275-BD51-429E-A576-58CCC316CB35}" type="datetime1">
              <a:rPr lang="ru-RU" smtClean="0"/>
              <a:t>05.10.2016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0" b="12669"/>
          <a:stretch/>
        </p:blipFill>
        <p:spPr bwMode="auto">
          <a:xfrm>
            <a:off x="0" y="6309320"/>
            <a:ext cx="611560" cy="5140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3196-2327-4592-B913-15C27F140828}" type="datetime1">
              <a:rPr lang="ru-RU" smtClean="0"/>
              <a:t>05.10.2016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0" b="12669"/>
          <a:stretch/>
        </p:blipFill>
        <p:spPr bwMode="auto">
          <a:xfrm>
            <a:off x="0" y="6309320"/>
            <a:ext cx="611560" cy="5140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C296B-1CF7-41FF-91F6-AA6F0C485B9C}" type="datetime1">
              <a:rPr lang="ru-RU" smtClean="0"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D94A8-8CB7-435E-90D3-1B3D9B1F7353}" type="datetime1">
              <a:rPr lang="ru-RU" smtClean="0"/>
              <a:t>05.10.2016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0" b="12669"/>
          <a:stretch/>
        </p:blipFill>
        <p:spPr bwMode="auto">
          <a:xfrm>
            <a:off x="0" y="6309320"/>
            <a:ext cx="611560" cy="5140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E365-04D7-436F-BDCF-E3A4D5F90BEE}" type="datetime1">
              <a:rPr lang="ru-RU" smtClean="0"/>
              <a:t>05.10.2016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8EDF-F09E-4665-A1B3-2C512A7AC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Эмиграция из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России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конце ХХ начале ХХ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века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Воробьева О.Д.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Гребенюк А.А.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5" descr="C:\Users\User\Documents\КГИ лого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67"/>
          <a:stretch/>
        </p:blipFill>
        <p:spPr bwMode="auto">
          <a:xfrm>
            <a:off x="7524328" y="116632"/>
            <a:ext cx="1412875" cy="12058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85725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нализ российской статистики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позволяет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сделать следующие выводы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14422"/>
            <a:ext cx="8893620" cy="509489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Статистическое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наблюдение эмиграции охватывает только незначительную часть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эмигрирующих, причем изменение методологии статистического учета привело к значительному ухудшению качества официальной статистики и делает невозможным сопоставление данных в динамике.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данным российской статистики и в последние несколько лет сохранилась тенденция роста выезда за рубеж на постоянное место жительства граждан России, как в абсолютных величинах, так и в относительных показателях интенсивности.</a:t>
            </a:r>
          </a:p>
          <a:p>
            <a:pPr lvl="0"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Наблюдаются высокие эмиграционные показатели в приграничных регионах, а также субъектах, имеющих позитивные макроэкономические показатели.</a:t>
            </a:r>
          </a:p>
          <a:p>
            <a:pPr lvl="0" algn="just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Наименьшие показатели интенсивности эмиграции наблюдаются в «депрессивных» в социально-экономическом плане регионах РФ, в особенности в республиках Северного Кавказа.</a:t>
            </a:r>
          </a:p>
          <a:p>
            <a:pPr lvl="0"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Эмиграционный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поток в развитые страны имеет высокие показатели человеческого капитала, которые не восполняются за счет входящего иммиграционного потока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Современные эмиграционные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намерения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российских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граждан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357298"/>
            <a:ext cx="4286280" cy="485778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лиц имеющих высокие миграционные установки колеблется в диапазоне от 8 до 23 % в зависимости от вопроса анкетирования и ограничительных рамок ответа («Да», «Скорее, да»);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доля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лиц, отвечающих положительно о желании эмигрировать из России, показывает отрицательную динамику в последние годы;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«выталкивающими» причинами являются желание повысить уровень жизни и экономические проблемы в России;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более высокими миграционными установками обладают российская молодежь и лица, имеющие высокий уровень образования и квалификации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57158" y="1428736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43408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Сравнение данных российской и зарубежной статистики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об эмиграции из Российской Федерации с 2011 по 2014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336663"/>
              </p:ext>
            </p:extLst>
          </p:nvPr>
        </p:nvGraphicFramePr>
        <p:xfrm>
          <a:off x="107504" y="683889"/>
          <a:ext cx="8929717" cy="5841455"/>
        </p:xfrm>
        <a:graphic>
          <a:graphicData uri="http://schemas.openxmlformats.org/drawingml/2006/table">
            <a:tbl>
              <a:tblPr/>
              <a:tblGrid>
                <a:gridCol w="1143008"/>
                <a:gridCol w="1214446"/>
                <a:gridCol w="1500198"/>
                <a:gridCol w="1071570"/>
                <a:gridCol w="1500198"/>
                <a:gridCol w="1143008"/>
                <a:gridCol w="1357289"/>
              </a:tblGrid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90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Росстат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Зарубежная статистика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Росстат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Зарубежная статистика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Росстат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Зарубежная статистика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Германия</a:t>
                      </a:r>
                      <a:endParaRPr lang="ru-RU" sz="14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3815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19696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3781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20714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3979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33233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США</a:t>
                      </a:r>
                      <a:endParaRPr lang="ru-RU" sz="14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1422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7 944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1561</a:t>
                      </a:r>
                      <a:endParaRPr lang="ru-RU" sz="14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9 969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1485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9 753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Израиль</a:t>
                      </a:r>
                      <a:endParaRPr lang="ru-RU" sz="14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977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3762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1104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3566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1090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4094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Австралия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249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1 091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220</a:t>
                      </a:r>
                      <a:endParaRPr lang="ru-RU" sz="14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1 177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255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1 399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Испания</a:t>
                      </a:r>
                      <a:endParaRPr lang="ru-RU" sz="14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405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7 887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405</a:t>
                      </a:r>
                      <a:endParaRPr lang="ru-RU" sz="14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7 820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403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8 617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Швеция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1 186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113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1 266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1 125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Чехия</a:t>
                      </a:r>
                      <a:endParaRPr lang="ru-RU" sz="14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298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2 146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292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3 201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281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3 050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Швейцария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117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2 048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125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2 057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2 145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Канада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471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1 885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494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1 960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536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2 350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Франция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272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4 101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447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4 073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326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4 302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Япония</a:t>
                      </a:r>
                      <a:endParaRPr lang="ru-RU" sz="14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2 761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3 829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134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2 540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Италия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370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5 754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362</a:t>
                      </a:r>
                      <a:endParaRPr lang="ru-RU" sz="14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4 711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390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4 319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38771" marR="3877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Австрия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108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2 643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122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3 438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141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3 471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26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Южная Корея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68   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2 560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136   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2 723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474   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2 846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Польша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81   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1 620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114   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1 871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133   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1 894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Австрия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108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2 643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122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3 438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141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3 471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00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Финляндия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480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2 795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cs typeface="Times New Roman"/>
                        </a:rPr>
                        <a:t>572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3 050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715   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2 875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0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Нидерланды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96   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1 173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cs typeface="Times New Roman"/>
                        </a:rPr>
                        <a:t>116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1 234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cs typeface="Times New Roman"/>
                        </a:rPr>
                        <a:t>117   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cs typeface="Times New Roman"/>
                        </a:rPr>
                        <a:t>1 318</a:t>
                      </a:r>
                    </a:p>
                  </a:txBody>
                  <a:tcPr marL="38771" marR="387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4186238" cy="114300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Иностранные ученые, проживающие и работающие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Германии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285992"/>
          <a:ext cx="3571900" cy="2982355"/>
        </p:xfrm>
        <a:graphic>
          <a:graphicData uri="http://schemas.openxmlformats.org/drawingml/2006/table">
            <a:tbl>
              <a:tblPr/>
              <a:tblGrid>
                <a:gridCol w="1428760"/>
                <a:gridCol w="714380"/>
                <a:gridCol w="714380"/>
                <a:gridCol w="714380"/>
              </a:tblGrid>
              <a:tr h="594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Гражданство</a:t>
                      </a:r>
                      <a:endParaRPr lang="ru-RU" sz="1800" b="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8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8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8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594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Российская Федерация</a:t>
                      </a:r>
                      <a:endParaRPr lang="ru-RU" sz="18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3066</a:t>
                      </a:r>
                      <a:endParaRPr lang="ru-RU" sz="18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3118</a:t>
                      </a:r>
                      <a:endParaRPr lang="ru-RU" sz="18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3672</a:t>
                      </a:r>
                      <a:endParaRPr lang="ru-RU" sz="18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Китай</a:t>
                      </a:r>
                      <a:endParaRPr lang="ru-RU" sz="18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2872</a:t>
                      </a:r>
                      <a:endParaRPr lang="ru-RU" sz="180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2983</a:t>
                      </a:r>
                      <a:endParaRPr lang="ru-RU" sz="18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3576</a:t>
                      </a:r>
                      <a:endParaRPr lang="ru-RU" sz="18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Индия</a:t>
                      </a:r>
                      <a:endParaRPr lang="ru-RU" sz="18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2311</a:t>
                      </a:r>
                      <a:endParaRPr lang="ru-RU" sz="180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2469</a:t>
                      </a:r>
                      <a:endParaRPr lang="ru-RU" sz="18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2947</a:t>
                      </a:r>
                      <a:endParaRPr lang="ru-RU" sz="18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1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США</a:t>
                      </a:r>
                      <a:endParaRPr lang="ru-RU" sz="18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2704</a:t>
                      </a:r>
                      <a:endParaRPr lang="ru-RU" sz="180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2496</a:t>
                      </a:r>
                      <a:endParaRPr lang="ru-RU" sz="180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2559</a:t>
                      </a:r>
                      <a:endParaRPr lang="ru-RU" sz="1800" dirty="0"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143372" y="1714488"/>
          <a:ext cx="4703411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14876" y="500042"/>
            <a:ext cx="3500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Распределение стран по количеству впервые полученных их гражданами видов на жительство в Финляндии для целей обучения, 2014.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Сравнение данных российской и немецкой статистики об эмиграции граждан России в Германию с 1992 по 2014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214422"/>
          <a:ext cx="8501117" cy="4767072"/>
        </p:xfrm>
        <a:graphic>
          <a:graphicData uri="http://schemas.openxmlformats.org/drawingml/2006/table">
            <a:tbl>
              <a:tblPr/>
              <a:tblGrid>
                <a:gridCol w="1801713"/>
                <a:gridCol w="772571"/>
                <a:gridCol w="735508"/>
                <a:gridCol w="745963"/>
                <a:gridCol w="735508"/>
                <a:gridCol w="745963"/>
                <a:gridCol w="746912"/>
                <a:gridCol w="735508"/>
                <a:gridCol w="745963"/>
                <a:gridCol w="735508"/>
              </a:tblGrid>
              <a:tr h="176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49387" marR="493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9266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Данные Федерального статистического управления Германии, человек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49387" marR="493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84509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67178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77403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20487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18671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19696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20714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33233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23352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0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Данные Росстата, человек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49387" marR="493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62700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48363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42231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6486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3 725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3 815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3 781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3 979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4 780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Величина расхождения российских и немецких данных</a:t>
                      </a:r>
                      <a:endParaRPr lang="ru-RU" sz="1600" dirty="0">
                        <a:latin typeface="Times New Roman"/>
                        <a:cs typeface="Times New Roman"/>
                      </a:endParaRPr>
                    </a:p>
                  </a:txBody>
                  <a:tcPr marL="49387" marR="493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21809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18815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35172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14001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14946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15881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16933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29254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18572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10601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Доля миграционного потока, который не учитывается Росстатом</a:t>
                      </a:r>
                      <a:endParaRPr lang="ru-RU" sz="1600">
                        <a:latin typeface="Times New Roman"/>
                        <a:cs typeface="Times New Roman"/>
                      </a:endParaRPr>
                    </a:p>
                  </a:txBody>
                  <a:tcPr marL="49387" marR="4938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25,8%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45,4%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68,3%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80,6%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81,7%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88,0%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79,5%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387" marR="493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85184"/>
            <a:ext cx="8715436" cy="1080120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Данные статистических органов зарубежных стран о миграционных связях с Россией ставят под сомнение величину миграционного прироста и, как следствие, цифры общего прироста населения Российской Федерации.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1538" y="260648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Компоненты изменения общей численности населения с учетом данных зарубежных статистических органов (тыс. человек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142984"/>
          <a:ext cx="8786875" cy="3556990"/>
        </p:xfrm>
        <a:graphic>
          <a:graphicData uri="http://schemas.openxmlformats.org/drawingml/2006/table">
            <a:tbl>
              <a:tblPr/>
              <a:tblGrid>
                <a:gridCol w="642942"/>
                <a:gridCol w="857256"/>
                <a:gridCol w="1571636"/>
                <a:gridCol w="1357322"/>
                <a:gridCol w="1924333"/>
                <a:gridCol w="1216693"/>
                <a:gridCol w="1216693"/>
              </a:tblGrid>
              <a:tr h="64294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Годы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Изменения за год (по данным Росстата).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Изменения за год, скорректированные с учетом данных зарубежных статистических органов.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01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Общий</a:t>
                      </a:r>
                      <a:b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 миграционный</a:t>
                      </a:r>
                      <a:b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прирост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Численность населения</a:t>
                      </a:r>
                      <a:b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31 декабря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Миграционный</a:t>
                      </a:r>
                      <a:b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прирост (разница прибывших и выбывших из России по отдельным странам)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Соответствующий  общий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прирост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Расчет численности населения</a:t>
                      </a:r>
                      <a:b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 31 декабря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7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31,9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271,5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142865,4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244,8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142838,7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191,0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320,1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143056,4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289,5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160,4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143025,8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290,7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295,0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143347,1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260,8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256,5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143312,9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319,8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295,8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143666,9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249,9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273,9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143621,0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714372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Типология стран, основных реципиентов эмигрантов из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России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785794"/>
          <a:ext cx="8143933" cy="5646346"/>
        </p:xfrm>
        <a:graphic>
          <a:graphicData uri="http://schemas.openxmlformats.org/drawingml/2006/table">
            <a:tbl>
              <a:tblPr/>
              <a:tblGrid>
                <a:gridCol w="785819"/>
                <a:gridCol w="4721630"/>
                <a:gridCol w="2636484"/>
              </a:tblGrid>
              <a:tr h="598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76631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№ группы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46" marR="68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76631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Типы стран-реципиентов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46" marR="68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76631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Страны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46" marR="68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69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76631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46" marR="68546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76631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Страны со сложившимися миграционными потоками, лидеры по приему иммигрантов из России.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46" marR="68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76631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Германия, США, Израиль.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46" marR="68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9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76631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46" marR="68546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76631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Страны с высоким уровнем жизни и социального развития, куда преимущественно переселяются представители обеспеченных слоев российского общества, профессионалы высокой квалификации.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46" marR="68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76631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Великобритания, Швейцария,  Австрия, Австралия, Новая Зеландия, страны Скандинавии.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46" marR="68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3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76631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46" marR="68546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76631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Страны Европейского Союза, имеющие более низкие стоимости проживания и недвижимости, а также упростили миграционные механизмы легализации и натурализации.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46" marR="68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76631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Испания, Италия, Греция, Чехия, Латвия, Польша.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46" marR="68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76631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46" marR="68546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76631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Страны, привлекательные для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бизнес-эмиграции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, рантье, учебной и научной миграции.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46" marR="68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76631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Турция, Япония, Южная Корея, Китай и др.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46" marR="68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928670"/>
            <a:ext cx="835824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Проведенный сравнительный анализ отечественной и зарубежной статистической информации о процессе эмиграции граждан России позволяет сделать следующие выводы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российской статистики многократно ниже, чем показатели иммиграции принимающих стран, цифры иностранных статистических органов многократно превышают отечественные оценки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данные зарубежных стран о миграционных связях с Россией, можно предположить, что в 2010 и в последующие годы общий прирост населения России либо отсутствовал, либо находился на минимальном уровне.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данным зарубежной статистики наблюдается приток научно-исследовательских кадров из России, что естественно приводит к потерям национального человеческого капитала.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Полотно 68"/>
          <p:cNvGrpSpPr/>
          <p:nvPr/>
        </p:nvGrpSpPr>
        <p:grpSpPr>
          <a:xfrm>
            <a:off x="467544" y="1844824"/>
            <a:ext cx="8352928" cy="4824536"/>
            <a:chOff x="0" y="0"/>
            <a:chExt cx="5940425" cy="401066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0"/>
              <a:ext cx="5940425" cy="4010660"/>
            </a:xfrm>
            <a:prstGeom prst="rect">
              <a:avLst/>
            </a:prstGeom>
            <a:noFill/>
          </p:spPr>
        </p:sp>
        <p:sp>
          <p:nvSpPr>
            <p:cNvPr id="4" name="Rectangle 149"/>
            <p:cNvSpPr>
              <a:spLocks noChangeArrowheads="1"/>
            </p:cNvSpPr>
            <p:nvPr/>
          </p:nvSpPr>
          <p:spPr bwMode="auto">
            <a:xfrm>
              <a:off x="1821708" y="51101"/>
              <a:ext cx="2221909" cy="3053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400" b="1" dirty="0">
                  <a:effectLst/>
                  <a:latin typeface="Times New Roman"/>
                  <a:ea typeface="Calibri"/>
                  <a:cs typeface="Times New Roman"/>
                </a:rPr>
                <a:t>I </a:t>
              </a:r>
              <a:r>
                <a:rPr lang="ru-RU" sz="1400" b="1" dirty="0">
                  <a:effectLst/>
                  <a:latin typeface="Times New Roman"/>
                  <a:ea typeface="Calibri"/>
                  <a:cs typeface="Times New Roman"/>
                </a:rPr>
                <a:t>волна: 1990-1994 гг.</a:t>
              </a:r>
              <a:endParaRPr lang="ru-RU" sz="12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" name="Rectangle 150"/>
            <p:cNvSpPr>
              <a:spLocks noChangeArrowheads="1"/>
            </p:cNvSpPr>
            <p:nvPr/>
          </p:nvSpPr>
          <p:spPr bwMode="auto">
            <a:xfrm>
              <a:off x="475202" y="600609"/>
              <a:ext cx="2292810" cy="3680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Эмиграция на постоянной основе.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" name="Rectangle 151"/>
            <p:cNvSpPr>
              <a:spLocks noChangeArrowheads="1"/>
            </p:cNvSpPr>
            <p:nvPr/>
          </p:nvSpPr>
          <p:spPr bwMode="auto">
            <a:xfrm>
              <a:off x="3193813" y="600609"/>
              <a:ext cx="2235009" cy="3680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Эмиграция на временной основе.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7" name="Rectangle 152"/>
            <p:cNvSpPr>
              <a:spLocks noChangeArrowheads="1"/>
            </p:cNvSpPr>
            <p:nvPr/>
          </p:nvSpPr>
          <p:spPr bwMode="auto">
            <a:xfrm>
              <a:off x="43700" y="1140217"/>
              <a:ext cx="914104" cy="5099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Беженцы.</a:t>
              </a:r>
              <a:endParaRPr lang="ru-RU" sz="12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Rectangle 153"/>
            <p:cNvSpPr>
              <a:spLocks noChangeArrowheads="1"/>
            </p:cNvSpPr>
            <p:nvPr/>
          </p:nvSpPr>
          <p:spPr bwMode="auto">
            <a:xfrm>
              <a:off x="1136105" y="1141017"/>
              <a:ext cx="1079105" cy="5091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Этнические мигранты.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" name="Rectangle 154"/>
            <p:cNvSpPr>
              <a:spLocks noChangeArrowheads="1"/>
            </p:cNvSpPr>
            <p:nvPr/>
          </p:nvSpPr>
          <p:spPr bwMode="auto">
            <a:xfrm>
              <a:off x="2431410" y="1141017"/>
              <a:ext cx="1714507" cy="5091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latin typeface="Times New Roman"/>
                  <a:ea typeface="Calibri"/>
                  <a:cs typeface="Times New Roman"/>
                </a:rPr>
                <a:t>Ученые, высококвалифицированные специалисты.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0" name="Rectangle 155"/>
            <p:cNvSpPr>
              <a:spLocks noChangeArrowheads="1"/>
            </p:cNvSpPr>
            <p:nvPr/>
          </p:nvSpPr>
          <p:spPr bwMode="auto">
            <a:xfrm>
              <a:off x="4260618" y="1141017"/>
              <a:ext cx="1390206" cy="5091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Трудовые мигранты.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1" name="Rectangle 156"/>
            <p:cNvSpPr>
              <a:spLocks noChangeArrowheads="1"/>
            </p:cNvSpPr>
            <p:nvPr/>
          </p:nvSpPr>
          <p:spPr bwMode="auto">
            <a:xfrm>
              <a:off x="43700" y="1794527"/>
              <a:ext cx="914104" cy="54620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Получение статуса.</a:t>
              </a:r>
              <a:endParaRPr lang="ru-RU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" name="Rectangle 157"/>
            <p:cNvSpPr>
              <a:spLocks noChangeArrowheads="1"/>
            </p:cNvSpPr>
            <p:nvPr/>
          </p:nvSpPr>
          <p:spPr bwMode="auto">
            <a:xfrm>
              <a:off x="1136105" y="1794527"/>
              <a:ext cx="1079105" cy="54620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Программы приема.</a:t>
              </a:r>
              <a:endParaRPr lang="ru-RU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" name="Rectangle 158"/>
            <p:cNvSpPr>
              <a:spLocks noChangeArrowheads="1"/>
            </p:cNvSpPr>
            <p:nvPr/>
          </p:nvSpPr>
          <p:spPr bwMode="auto">
            <a:xfrm>
              <a:off x="2431410" y="1794527"/>
              <a:ext cx="1714507" cy="609709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Трудоустройство в научных центрах</a:t>
              </a:r>
              <a:r>
                <a:rPr lang="ru-RU" sz="1400" dirty="0" smtClean="0">
                  <a:effectLst/>
                  <a:latin typeface="Times New Roman"/>
                  <a:ea typeface="Calibri"/>
                  <a:cs typeface="Times New Roman"/>
                </a:rPr>
                <a:t>,</a:t>
              </a:r>
              <a:r>
                <a:rPr lang="en-US" sz="1400" dirty="0" smtClean="0">
                  <a:effectLst/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ru-RU" sz="1400" dirty="0" smtClean="0">
                  <a:effectLst/>
                  <a:latin typeface="Times New Roman"/>
                  <a:ea typeface="Calibri"/>
                  <a:cs typeface="Times New Roman"/>
                </a:rPr>
                <a:t>университетах</a:t>
              </a: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.</a:t>
              </a:r>
              <a:endParaRPr lang="ru-RU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Rectangle 159"/>
            <p:cNvSpPr>
              <a:spLocks noChangeArrowheads="1"/>
            </p:cNvSpPr>
            <p:nvPr/>
          </p:nvSpPr>
          <p:spPr bwMode="auto">
            <a:xfrm>
              <a:off x="4260618" y="1794527"/>
              <a:ext cx="1390206" cy="609709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Times New Roman"/>
                  <a:cs typeface="Times New Roman"/>
                </a:rPr>
                <a:t>Получение разрешения </a:t>
              </a:r>
              <a:r>
                <a:rPr lang="ru-RU" sz="1400" dirty="0" smtClean="0">
                  <a:effectLst/>
                  <a:latin typeface="Times New Roman"/>
                  <a:ea typeface="Times New Roman"/>
                  <a:cs typeface="Times New Roman"/>
                </a:rPr>
                <a:t>на</a:t>
              </a:r>
              <a:r>
                <a:rPr lang="en-US" sz="1400" dirty="0" smtClean="0">
                  <a:effectLst/>
                  <a:latin typeface="Times New Roman"/>
                  <a:ea typeface="Times New Roman"/>
                  <a:cs typeface="Times New Roman"/>
                </a:rPr>
                <a:t> </a:t>
              </a:r>
              <a:r>
                <a:rPr lang="ru-RU" sz="1400" dirty="0" smtClean="0">
                  <a:effectLst/>
                  <a:latin typeface="Times New Roman"/>
                  <a:ea typeface="Times New Roman"/>
                  <a:cs typeface="Times New Roman"/>
                </a:rPr>
                <a:t>работу</a:t>
              </a:r>
              <a:r>
                <a:rPr lang="ru-RU" sz="1400" dirty="0">
                  <a:effectLst/>
                  <a:latin typeface="Times New Roman"/>
                  <a:ea typeface="Times New Roman"/>
                  <a:cs typeface="Times New Roman"/>
                </a:rPr>
                <a:t>.</a:t>
              </a:r>
              <a:endParaRPr lang="ru-RU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" name="Rectangle 160"/>
            <p:cNvSpPr>
              <a:spLocks noChangeArrowheads="1"/>
            </p:cNvSpPr>
            <p:nvPr/>
          </p:nvSpPr>
          <p:spPr bwMode="auto">
            <a:xfrm>
              <a:off x="43700" y="2534638"/>
              <a:ext cx="5645024" cy="7348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Качественный состав эмигрантов: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высокий образовательный и профессиональный уровень, мужчины, женщины трудоспособного и старше трудоспособного возраста, члены семей</a:t>
              </a:r>
              <a:r>
                <a:rPr lang="ru-RU" sz="1400" dirty="0" smtClean="0">
                  <a:effectLst/>
                  <a:latin typeface="Times New Roman"/>
                  <a:ea typeface="Calibri"/>
                  <a:cs typeface="Times New Roman"/>
                </a:rPr>
                <a:t>,</a:t>
              </a:r>
              <a:r>
                <a:rPr lang="en-US" sz="1400" dirty="0" smtClean="0">
                  <a:effectLst/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ru-RU" sz="1400" dirty="0" smtClean="0">
                  <a:effectLst/>
                  <a:latin typeface="Times New Roman"/>
                  <a:ea typeface="Calibri"/>
                  <a:cs typeface="Times New Roman"/>
                </a:rPr>
                <a:t>дети</a:t>
              </a: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.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" name="Rectangle 161"/>
            <p:cNvSpPr>
              <a:spLocks noChangeArrowheads="1"/>
            </p:cNvSpPr>
            <p:nvPr/>
          </p:nvSpPr>
          <p:spPr bwMode="auto">
            <a:xfrm>
              <a:off x="418302" y="3477652"/>
              <a:ext cx="5060921" cy="34900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Times New Roman"/>
                  <a:ea typeface="Times New Roman"/>
                  <a:cs typeface="Times New Roman"/>
                </a:rPr>
                <a:t>США, Израиль, Германия и </a:t>
              </a:r>
              <a:r>
                <a:rPr lang="ru-RU" sz="1600" dirty="0" smtClean="0">
                  <a:effectLst/>
                  <a:latin typeface="Times New Roman"/>
                  <a:ea typeface="Times New Roman"/>
                  <a:cs typeface="Times New Roman"/>
                </a:rPr>
                <a:t>другие</a:t>
              </a:r>
              <a:r>
                <a:rPr lang="en-US" sz="1600" dirty="0" smtClean="0">
                  <a:effectLst/>
                  <a:latin typeface="Times New Roman"/>
                  <a:ea typeface="Times New Roman"/>
                  <a:cs typeface="Times New Roman"/>
                </a:rPr>
                <a:t> </a:t>
              </a:r>
              <a:r>
                <a:rPr lang="ru-RU" sz="1600" dirty="0" smtClean="0">
                  <a:effectLst/>
                  <a:latin typeface="Times New Roman"/>
                  <a:ea typeface="Times New Roman"/>
                  <a:cs typeface="Times New Roman"/>
                </a:rPr>
                <a:t>страны </a:t>
              </a:r>
              <a:r>
                <a:rPr lang="ru-RU" sz="1600" dirty="0">
                  <a:effectLst/>
                  <a:latin typeface="Times New Roman"/>
                  <a:ea typeface="Times New Roman"/>
                  <a:cs typeface="Times New Roman"/>
                </a:rPr>
                <a:t>ЕС, Южная Корея, Австралия.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7" name="AutoShape 162"/>
            <p:cNvCxnSpPr>
              <a:cxnSpLocks noChangeShapeType="1"/>
            </p:cNvCxnSpPr>
            <p:nvPr/>
          </p:nvCxnSpPr>
          <p:spPr bwMode="auto">
            <a:xfrm flipH="1">
              <a:off x="1622007" y="356405"/>
              <a:ext cx="1311006" cy="2442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163"/>
            <p:cNvCxnSpPr>
              <a:cxnSpLocks noChangeShapeType="1"/>
            </p:cNvCxnSpPr>
            <p:nvPr/>
          </p:nvCxnSpPr>
          <p:spPr bwMode="auto">
            <a:xfrm>
              <a:off x="2933012" y="356405"/>
              <a:ext cx="1378706" cy="2442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64"/>
            <p:cNvCxnSpPr>
              <a:cxnSpLocks noChangeShapeType="1"/>
            </p:cNvCxnSpPr>
            <p:nvPr/>
          </p:nvCxnSpPr>
          <p:spPr bwMode="auto">
            <a:xfrm flipH="1">
              <a:off x="500802" y="968614"/>
              <a:ext cx="1121205" cy="1716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165"/>
            <p:cNvCxnSpPr>
              <a:cxnSpLocks noChangeShapeType="1"/>
            </p:cNvCxnSpPr>
            <p:nvPr/>
          </p:nvCxnSpPr>
          <p:spPr bwMode="auto">
            <a:xfrm>
              <a:off x="1622007" y="968614"/>
              <a:ext cx="53600" cy="1724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166"/>
            <p:cNvCxnSpPr>
              <a:cxnSpLocks noChangeShapeType="1"/>
            </p:cNvCxnSpPr>
            <p:nvPr/>
          </p:nvCxnSpPr>
          <p:spPr bwMode="auto">
            <a:xfrm>
              <a:off x="1622007" y="968614"/>
              <a:ext cx="1666607" cy="1724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167"/>
            <p:cNvCxnSpPr>
              <a:cxnSpLocks noChangeShapeType="1"/>
            </p:cNvCxnSpPr>
            <p:nvPr/>
          </p:nvCxnSpPr>
          <p:spPr bwMode="auto">
            <a:xfrm flipH="1">
              <a:off x="3288614" y="968614"/>
              <a:ext cx="1023104" cy="1724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168"/>
            <p:cNvCxnSpPr>
              <a:cxnSpLocks noChangeShapeType="1"/>
            </p:cNvCxnSpPr>
            <p:nvPr/>
          </p:nvCxnSpPr>
          <p:spPr bwMode="auto">
            <a:xfrm>
              <a:off x="4311718" y="968614"/>
              <a:ext cx="644403" cy="1724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169"/>
            <p:cNvCxnSpPr>
              <a:cxnSpLocks noChangeShapeType="1"/>
            </p:cNvCxnSpPr>
            <p:nvPr/>
          </p:nvCxnSpPr>
          <p:spPr bwMode="auto">
            <a:xfrm>
              <a:off x="500802" y="1650125"/>
              <a:ext cx="800" cy="1444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170"/>
            <p:cNvCxnSpPr>
              <a:cxnSpLocks noChangeShapeType="1"/>
            </p:cNvCxnSpPr>
            <p:nvPr/>
          </p:nvCxnSpPr>
          <p:spPr bwMode="auto">
            <a:xfrm>
              <a:off x="1675607" y="1650125"/>
              <a:ext cx="900" cy="1444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171"/>
            <p:cNvCxnSpPr>
              <a:cxnSpLocks noChangeShapeType="1"/>
            </p:cNvCxnSpPr>
            <p:nvPr/>
          </p:nvCxnSpPr>
          <p:spPr bwMode="auto">
            <a:xfrm>
              <a:off x="3288614" y="1650125"/>
              <a:ext cx="900" cy="1444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172"/>
            <p:cNvCxnSpPr>
              <a:cxnSpLocks noChangeShapeType="1"/>
            </p:cNvCxnSpPr>
            <p:nvPr/>
          </p:nvCxnSpPr>
          <p:spPr bwMode="auto">
            <a:xfrm>
              <a:off x="4956121" y="1650125"/>
              <a:ext cx="800" cy="1444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AutoShape 173"/>
            <p:cNvSpPr>
              <a:spLocks noChangeArrowheads="1"/>
            </p:cNvSpPr>
            <p:nvPr/>
          </p:nvSpPr>
          <p:spPr bwMode="auto">
            <a:xfrm>
              <a:off x="2842312" y="3269449"/>
              <a:ext cx="90700" cy="208203"/>
            </a:xfrm>
            <a:prstGeom prst="downArrow">
              <a:avLst>
                <a:gd name="adj1" fmla="val 50000"/>
                <a:gd name="adj2" fmla="val 7775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eaVert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cxnSp>
          <p:nvCxnSpPr>
            <p:cNvPr id="29" name="AutoShape 174"/>
            <p:cNvCxnSpPr>
              <a:cxnSpLocks noChangeShapeType="1"/>
            </p:cNvCxnSpPr>
            <p:nvPr/>
          </p:nvCxnSpPr>
          <p:spPr bwMode="auto">
            <a:xfrm>
              <a:off x="3288614" y="1650125"/>
              <a:ext cx="1667507" cy="1444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" name="Заголовок 1"/>
          <p:cNvSpPr txBox="1">
            <a:spLocks/>
          </p:cNvSpPr>
          <p:nvPr/>
        </p:nvSpPr>
        <p:spPr>
          <a:xfrm>
            <a:off x="467544" y="188640"/>
            <a:ext cx="8208912" cy="1512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dirty="0" smtClean="0">
                <a:latin typeface="Times New Roman"/>
                <a:cs typeface="Times New Roman"/>
              </a:rPr>
              <a:t>Некоторые обобщения и периодизация исследуемых процессов</a:t>
            </a:r>
            <a:r>
              <a:rPr lang="en-US" sz="1800" b="1" dirty="0">
                <a:latin typeface="Times New Roman"/>
                <a:cs typeface="Times New Roman"/>
              </a:rPr>
              <a:t> </a:t>
            </a:r>
            <a:r>
              <a:rPr lang="ru-RU" sz="1800" b="1" dirty="0" smtClean="0">
                <a:latin typeface="Times New Roman"/>
                <a:cs typeface="Times New Roman"/>
              </a:rPr>
              <a:t>на основе анализа количественных и качественных показателей российской и зарубежной статистики об эмиграции из Российской </a:t>
            </a:r>
            <a:r>
              <a:rPr lang="ru-RU" sz="1800" b="1" dirty="0" smtClean="0">
                <a:latin typeface="Times New Roman"/>
                <a:cs typeface="Times New Roman"/>
              </a:rPr>
              <a:t>Федерации</a:t>
            </a:r>
            <a:endParaRPr lang="ru-RU" sz="1800" b="1" dirty="0">
              <a:latin typeface="Times New Roman"/>
              <a:cs typeface="Times New Roman"/>
            </a:endParaRPr>
          </a:p>
        </p:txBody>
      </p: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Полотно 67"/>
          <p:cNvGrpSpPr/>
          <p:nvPr/>
        </p:nvGrpSpPr>
        <p:grpSpPr>
          <a:xfrm>
            <a:off x="395536" y="116632"/>
            <a:ext cx="8460432" cy="6336704"/>
            <a:chOff x="0" y="0"/>
            <a:chExt cx="5940425" cy="454787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0"/>
              <a:ext cx="5940425" cy="4547870"/>
            </a:xfrm>
            <a:prstGeom prst="rect">
              <a:avLst/>
            </a:prstGeom>
            <a:noFill/>
          </p:spPr>
        </p:sp>
        <p:sp>
          <p:nvSpPr>
            <p:cNvPr id="4" name="Rectangle 113"/>
            <p:cNvSpPr>
              <a:spLocks noChangeArrowheads="1"/>
            </p:cNvSpPr>
            <p:nvPr/>
          </p:nvSpPr>
          <p:spPr bwMode="auto">
            <a:xfrm>
              <a:off x="1821808" y="47601"/>
              <a:ext cx="2221909" cy="3055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b="1" dirty="0" smtClean="0">
                  <a:effectLst/>
                  <a:latin typeface="Times New Roman"/>
                  <a:ea typeface="Calibri"/>
                  <a:cs typeface="Times New Roman"/>
                </a:rPr>
                <a:t>II </a:t>
              </a:r>
              <a:r>
                <a:rPr lang="ru-RU" sz="1600" b="1" dirty="0" smtClean="0">
                  <a:effectLst/>
                  <a:latin typeface="Times New Roman"/>
                  <a:ea typeface="Calibri"/>
                  <a:cs typeface="Times New Roman"/>
                </a:rPr>
                <a:t>волна</a:t>
              </a:r>
              <a:r>
                <a:rPr lang="ru-RU" sz="1600" b="1" dirty="0">
                  <a:effectLst/>
                  <a:latin typeface="Times New Roman"/>
                  <a:ea typeface="Calibri"/>
                  <a:cs typeface="Times New Roman"/>
                </a:rPr>
                <a:t>: 1995 – 2000 гг.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" name="Rectangle 114"/>
            <p:cNvSpPr>
              <a:spLocks noChangeArrowheads="1"/>
            </p:cNvSpPr>
            <p:nvPr/>
          </p:nvSpPr>
          <p:spPr bwMode="auto">
            <a:xfrm>
              <a:off x="505598" y="620164"/>
              <a:ext cx="2292810" cy="3679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Эмиграция на постоянной основе.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" name="Rectangle 115"/>
            <p:cNvSpPr>
              <a:spLocks noChangeArrowheads="1"/>
            </p:cNvSpPr>
            <p:nvPr/>
          </p:nvSpPr>
          <p:spPr bwMode="auto">
            <a:xfrm>
              <a:off x="3193813" y="600609"/>
              <a:ext cx="2235009" cy="3679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Эмиграция на временной основе.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7" name="Rectangle 116"/>
            <p:cNvSpPr>
              <a:spLocks noChangeArrowheads="1"/>
            </p:cNvSpPr>
            <p:nvPr/>
          </p:nvSpPr>
          <p:spPr bwMode="auto">
            <a:xfrm>
              <a:off x="0" y="1312320"/>
              <a:ext cx="740903" cy="35640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Беженцы.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Rectangle 117"/>
            <p:cNvSpPr>
              <a:spLocks noChangeArrowheads="1"/>
            </p:cNvSpPr>
            <p:nvPr/>
          </p:nvSpPr>
          <p:spPr bwMode="auto">
            <a:xfrm>
              <a:off x="799403" y="1314620"/>
              <a:ext cx="822603" cy="5090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Этнические мигранты.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" name="Rectangle 118"/>
            <p:cNvSpPr>
              <a:spLocks noChangeArrowheads="1"/>
            </p:cNvSpPr>
            <p:nvPr/>
          </p:nvSpPr>
          <p:spPr bwMode="auto">
            <a:xfrm>
              <a:off x="2629112" y="1328120"/>
              <a:ext cx="1314556" cy="5090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indent="90170" algn="ctr">
                <a:lnSpc>
                  <a:spcPct val="90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Ученые, высоко-квалифицированные специалисты.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  <a:p>
              <a:pPr indent="90170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0" name="Rectangle 119"/>
            <p:cNvSpPr>
              <a:spLocks noChangeArrowheads="1"/>
            </p:cNvSpPr>
            <p:nvPr/>
          </p:nvSpPr>
          <p:spPr bwMode="auto">
            <a:xfrm>
              <a:off x="5034721" y="1343121"/>
              <a:ext cx="754103" cy="5090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Трудовые мигранты.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1" name="Rectangle 120"/>
            <p:cNvSpPr>
              <a:spLocks noChangeArrowheads="1"/>
            </p:cNvSpPr>
            <p:nvPr/>
          </p:nvSpPr>
          <p:spPr bwMode="auto">
            <a:xfrm>
              <a:off x="0" y="2010131"/>
              <a:ext cx="740903" cy="447907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Получение статуса.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" name="Rectangle 121"/>
            <p:cNvSpPr>
              <a:spLocks noChangeArrowheads="1"/>
            </p:cNvSpPr>
            <p:nvPr/>
          </p:nvSpPr>
          <p:spPr bwMode="auto">
            <a:xfrm>
              <a:off x="799403" y="2010131"/>
              <a:ext cx="869072" cy="54610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Программы приема.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" name="Rectangle 122"/>
            <p:cNvSpPr>
              <a:spLocks noChangeArrowheads="1"/>
            </p:cNvSpPr>
            <p:nvPr/>
          </p:nvSpPr>
          <p:spPr bwMode="auto">
            <a:xfrm>
              <a:off x="2672311" y="2018631"/>
              <a:ext cx="1295405" cy="95291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Трудоустройство в научных, исследовательских центрах</a:t>
              </a:r>
              <a:r>
                <a:rPr lang="ru-RU" sz="1600" dirty="0" smtClean="0">
                  <a:effectLst/>
                  <a:latin typeface="Times New Roman"/>
                  <a:ea typeface="Calibri"/>
                  <a:cs typeface="Times New Roman"/>
                </a:rPr>
                <a:t>,</a:t>
              </a:r>
              <a:endParaRPr lang="en-US" sz="1600" dirty="0" smtClean="0">
                <a:effectLst/>
                <a:latin typeface="Times New Roman"/>
                <a:ea typeface="Calibri"/>
                <a:cs typeface="Times New Roman"/>
              </a:endParaRPr>
            </a:p>
            <a:p>
              <a:pPr algn="ctr"/>
              <a:r>
                <a:rPr lang="ru-RU" sz="1600" dirty="0" smtClean="0">
                  <a:effectLst/>
                  <a:latin typeface="Times New Roman"/>
                  <a:ea typeface="Calibri"/>
                  <a:cs typeface="Times New Roman"/>
                </a:rPr>
                <a:t>университетах</a:t>
              </a: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.</a:t>
              </a:r>
              <a:endParaRPr lang="ru-RU" sz="2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Rectangle 123"/>
            <p:cNvSpPr>
              <a:spLocks noChangeArrowheads="1"/>
            </p:cNvSpPr>
            <p:nvPr/>
          </p:nvSpPr>
          <p:spPr bwMode="auto">
            <a:xfrm>
              <a:off x="4956921" y="2010131"/>
              <a:ext cx="918304" cy="609609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Times New Roman"/>
                  <a:cs typeface="Times New Roman"/>
                </a:rPr>
                <a:t>Получение разрешения </a:t>
              </a:r>
              <a:r>
                <a:rPr lang="ru-RU" sz="1400" dirty="0" smtClean="0">
                  <a:effectLst/>
                  <a:latin typeface="Times New Roman"/>
                  <a:ea typeface="Times New Roman"/>
                  <a:cs typeface="Times New Roman"/>
                </a:rPr>
                <a:t>на</a:t>
              </a:r>
              <a:r>
                <a:rPr lang="en-US" sz="1400" dirty="0" smtClean="0">
                  <a:effectLst/>
                  <a:latin typeface="Times New Roman"/>
                  <a:ea typeface="Times New Roman"/>
                  <a:cs typeface="Times New Roman"/>
                </a:rPr>
                <a:t> </a:t>
              </a:r>
              <a:r>
                <a:rPr lang="ru-RU" sz="1400" dirty="0" smtClean="0">
                  <a:effectLst/>
                  <a:latin typeface="Times New Roman"/>
                  <a:ea typeface="Times New Roman"/>
                  <a:cs typeface="Times New Roman"/>
                </a:rPr>
                <a:t>работу</a:t>
              </a:r>
              <a:r>
                <a:rPr lang="ru-RU" sz="1400" dirty="0">
                  <a:effectLst/>
                  <a:latin typeface="Times New Roman"/>
                  <a:ea typeface="Times New Roman"/>
                  <a:cs typeface="Times New Roman"/>
                </a:rPr>
                <a:t>.</a:t>
              </a:r>
              <a:endParaRPr lang="ru-RU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" name="Rectangle 124"/>
            <p:cNvSpPr>
              <a:spLocks noChangeArrowheads="1"/>
            </p:cNvSpPr>
            <p:nvPr/>
          </p:nvSpPr>
          <p:spPr bwMode="auto">
            <a:xfrm>
              <a:off x="229901" y="3032747"/>
              <a:ext cx="5645124" cy="7957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700" dirty="0">
                  <a:effectLst/>
                  <a:latin typeface="Times New Roman"/>
                  <a:ea typeface="Times New Roman"/>
                  <a:cs typeface="Times New Roman"/>
                </a:rPr>
                <a:t>Качественный состав:</a:t>
              </a:r>
              <a:endParaRPr lang="ru-RU" sz="1700" dirty="0">
                <a:effectLst/>
                <a:latin typeface="Times New Roman"/>
                <a:cs typeface="Times New Roman"/>
              </a:endParaRPr>
            </a:p>
            <a:p>
              <a:pPr algn="ctr">
                <a:spcAft>
                  <a:spcPts val="0"/>
                </a:spcAft>
              </a:pPr>
              <a:r>
                <a:rPr lang="ru-RU" sz="1700" dirty="0">
                  <a:effectLst/>
                  <a:latin typeface="Times New Roman"/>
                  <a:ea typeface="Times New Roman"/>
                  <a:cs typeface="Times New Roman"/>
                </a:rPr>
                <a:t>высокий уровень образования, «новые» бизнесмены, финансисты, квалифицированные специалисты, преимущественно лица в трудоспособном возрасте.</a:t>
              </a:r>
              <a:endParaRPr lang="ru-RU" sz="1700" dirty="0">
                <a:effectLst/>
                <a:latin typeface="Times New Roman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dirty="0">
                  <a:effectLst/>
                  <a:highlight>
                    <a:srgbClr val="FFFF00"/>
                  </a:highlight>
                  <a:latin typeface="Times New Roman"/>
                  <a:ea typeface="Calibri"/>
                  <a:cs typeface="Times New Roman"/>
                </a:rPr>
                <a:t> 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" name="Rectangle 125"/>
            <p:cNvSpPr>
              <a:spLocks noChangeArrowheads="1"/>
            </p:cNvSpPr>
            <p:nvPr/>
          </p:nvSpPr>
          <p:spPr bwMode="auto">
            <a:xfrm>
              <a:off x="393702" y="4009362"/>
              <a:ext cx="5060921" cy="47750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Times New Roman"/>
                  <a:ea typeface="Times New Roman"/>
                  <a:cs typeface="Times New Roman"/>
                </a:rPr>
                <a:t>США, </a:t>
              </a: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Германия и другие </a:t>
              </a:r>
              <a:r>
                <a:rPr lang="ru-RU" sz="1600" dirty="0">
                  <a:effectLst/>
                  <a:latin typeface="Times New Roman"/>
                  <a:ea typeface="Times New Roman"/>
                  <a:cs typeface="Times New Roman"/>
                </a:rPr>
                <a:t>страны ЕС (15), Чехия, Польша, </a:t>
              </a: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Израиль, </a:t>
              </a:r>
              <a:r>
                <a:rPr lang="ru-RU" sz="1600" dirty="0">
                  <a:effectLst/>
                  <a:latin typeface="Times New Roman"/>
                  <a:ea typeface="Times New Roman"/>
                  <a:cs typeface="Times New Roman"/>
                </a:rPr>
                <a:t>Южная Корея, Турция, Северная, Южная Америка, Япония.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7" name="AutoShape 126"/>
            <p:cNvCxnSpPr>
              <a:cxnSpLocks noChangeShapeType="1"/>
            </p:cNvCxnSpPr>
            <p:nvPr/>
          </p:nvCxnSpPr>
          <p:spPr bwMode="auto">
            <a:xfrm flipH="1">
              <a:off x="1622007" y="353105"/>
              <a:ext cx="1311006" cy="2475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127"/>
            <p:cNvCxnSpPr>
              <a:cxnSpLocks noChangeShapeType="1"/>
            </p:cNvCxnSpPr>
            <p:nvPr/>
          </p:nvCxnSpPr>
          <p:spPr bwMode="auto">
            <a:xfrm>
              <a:off x="2933012" y="353105"/>
              <a:ext cx="1378706" cy="2475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28"/>
            <p:cNvCxnSpPr>
              <a:cxnSpLocks noChangeShapeType="1"/>
            </p:cNvCxnSpPr>
            <p:nvPr/>
          </p:nvCxnSpPr>
          <p:spPr bwMode="auto">
            <a:xfrm flipH="1">
              <a:off x="370402" y="968515"/>
              <a:ext cx="1251205" cy="3438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129"/>
            <p:cNvCxnSpPr>
              <a:cxnSpLocks noChangeShapeType="1"/>
            </p:cNvCxnSpPr>
            <p:nvPr/>
          </p:nvCxnSpPr>
          <p:spPr bwMode="auto">
            <a:xfrm flipH="1">
              <a:off x="1210705" y="968515"/>
              <a:ext cx="410902" cy="346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130"/>
            <p:cNvCxnSpPr>
              <a:cxnSpLocks noChangeShapeType="1"/>
            </p:cNvCxnSpPr>
            <p:nvPr/>
          </p:nvCxnSpPr>
          <p:spPr bwMode="auto">
            <a:xfrm>
              <a:off x="1621607" y="968515"/>
              <a:ext cx="1691007" cy="3596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131"/>
            <p:cNvCxnSpPr>
              <a:cxnSpLocks noChangeShapeType="1"/>
            </p:cNvCxnSpPr>
            <p:nvPr/>
          </p:nvCxnSpPr>
          <p:spPr bwMode="auto">
            <a:xfrm flipH="1">
              <a:off x="3312614" y="968515"/>
              <a:ext cx="998704" cy="3596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132"/>
            <p:cNvCxnSpPr>
              <a:cxnSpLocks noChangeShapeType="1"/>
            </p:cNvCxnSpPr>
            <p:nvPr/>
          </p:nvCxnSpPr>
          <p:spPr bwMode="auto">
            <a:xfrm>
              <a:off x="4311318" y="968515"/>
              <a:ext cx="1100505" cy="3746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133"/>
            <p:cNvCxnSpPr>
              <a:cxnSpLocks noChangeShapeType="1"/>
            </p:cNvCxnSpPr>
            <p:nvPr/>
          </p:nvCxnSpPr>
          <p:spPr bwMode="auto">
            <a:xfrm>
              <a:off x="370402" y="1668726"/>
              <a:ext cx="0" cy="3414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134"/>
            <p:cNvCxnSpPr>
              <a:cxnSpLocks noChangeShapeType="1"/>
            </p:cNvCxnSpPr>
            <p:nvPr/>
          </p:nvCxnSpPr>
          <p:spPr bwMode="auto">
            <a:xfrm>
              <a:off x="1210705" y="1823628"/>
              <a:ext cx="0" cy="1865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135"/>
            <p:cNvCxnSpPr>
              <a:cxnSpLocks noChangeShapeType="1"/>
            </p:cNvCxnSpPr>
            <p:nvPr/>
          </p:nvCxnSpPr>
          <p:spPr bwMode="auto">
            <a:xfrm>
              <a:off x="3312614" y="1837128"/>
              <a:ext cx="7400" cy="1815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136"/>
            <p:cNvCxnSpPr>
              <a:cxnSpLocks noChangeShapeType="1"/>
            </p:cNvCxnSpPr>
            <p:nvPr/>
          </p:nvCxnSpPr>
          <p:spPr bwMode="auto">
            <a:xfrm>
              <a:off x="5411823" y="1852129"/>
              <a:ext cx="4300" cy="1580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AutoShape 137"/>
            <p:cNvSpPr>
              <a:spLocks noChangeArrowheads="1"/>
            </p:cNvSpPr>
            <p:nvPr/>
          </p:nvSpPr>
          <p:spPr bwMode="auto">
            <a:xfrm>
              <a:off x="3023913" y="3828459"/>
              <a:ext cx="107300" cy="180903"/>
            </a:xfrm>
            <a:prstGeom prst="downArrow">
              <a:avLst>
                <a:gd name="adj1" fmla="val 50000"/>
                <a:gd name="adj2" fmla="val 6790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eaVert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9" name="Rectangle 138"/>
            <p:cNvSpPr>
              <a:spLocks noChangeArrowheads="1"/>
            </p:cNvSpPr>
            <p:nvPr/>
          </p:nvSpPr>
          <p:spPr bwMode="auto">
            <a:xfrm>
              <a:off x="1765607" y="1314620"/>
              <a:ext cx="819303" cy="5090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 err="1">
                  <a:effectLst/>
                  <a:latin typeface="Times New Roman"/>
                  <a:ea typeface="Calibri"/>
                  <a:cs typeface="Times New Roman"/>
                </a:rPr>
                <a:t>Предпри-ниматели</a:t>
              </a:r>
              <a:r>
                <a:rPr lang="ru-RU" sz="1000" dirty="0">
                  <a:effectLst/>
                  <a:latin typeface="Times New Roman"/>
                  <a:ea typeface="Calibri"/>
                  <a:cs typeface="Times New Roman"/>
                </a:rPr>
                <a:t>.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0" name="Rectangle 139"/>
            <p:cNvSpPr>
              <a:spLocks noChangeArrowheads="1"/>
            </p:cNvSpPr>
            <p:nvPr/>
          </p:nvSpPr>
          <p:spPr bwMode="auto">
            <a:xfrm>
              <a:off x="3967717" y="1349421"/>
              <a:ext cx="923404" cy="35560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Учащиеся.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31" name="AutoShape 140"/>
            <p:cNvCxnSpPr>
              <a:cxnSpLocks noChangeShapeType="1"/>
            </p:cNvCxnSpPr>
            <p:nvPr/>
          </p:nvCxnSpPr>
          <p:spPr bwMode="auto">
            <a:xfrm>
              <a:off x="4311318" y="968515"/>
              <a:ext cx="118100" cy="3809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141"/>
            <p:cNvCxnSpPr>
              <a:cxnSpLocks noChangeShapeType="1"/>
            </p:cNvCxnSpPr>
            <p:nvPr/>
          </p:nvCxnSpPr>
          <p:spPr bwMode="auto">
            <a:xfrm flipH="1">
              <a:off x="2175209" y="968515"/>
              <a:ext cx="2136109" cy="346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142"/>
            <p:cNvCxnSpPr>
              <a:cxnSpLocks noChangeShapeType="1"/>
            </p:cNvCxnSpPr>
            <p:nvPr/>
          </p:nvCxnSpPr>
          <p:spPr bwMode="auto">
            <a:xfrm>
              <a:off x="1621607" y="968515"/>
              <a:ext cx="553602" cy="346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Rectangle 143"/>
            <p:cNvSpPr>
              <a:spLocks noChangeArrowheads="1"/>
            </p:cNvSpPr>
            <p:nvPr/>
          </p:nvSpPr>
          <p:spPr bwMode="auto">
            <a:xfrm>
              <a:off x="1765607" y="2010131"/>
              <a:ext cx="819303" cy="66081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 err="1">
                  <a:effectLst/>
                  <a:latin typeface="Times New Roman"/>
                  <a:ea typeface="Times New Roman"/>
                  <a:cs typeface="Times New Roman"/>
                </a:rPr>
                <a:t>Инвести-рование</a:t>
              </a:r>
              <a:r>
                <a:rPr lang="ru-RU" sz="1600" dirty="0">
                  <a:effectLst/>
                  <a:latin typeface="Times New Roman"/>
                  <a:ea typeface="Times New Roman"/>
                  <a:cs typeface="Times New Roman"/>
                </a:rPr>
                <a:t> средств.</a:t>
              </a:r>
              <a:endParaRPr lang="ru-RU" sz="2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5" name="Rectangle 144"/>
            <p:cNvSpPr>
              <a:spLocks noChangeArrowheads="1"/>
            </p:cNvSpPr>
            <p:nvPr/>
          </p:nvSpPr>
          <p:spPr bwMode="auto">
            <a:xfrm>
              <a:off x="3994228" y="2018631"/>
              <a:ext cx="859517" cy="609709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400" dirty="0">
                  <a:effectLst/>
                  <a:latin typeface="Times New Roman"/>
                </a:rPr>
                <a:t>Поступление </a:t>
              </a:r>
              <a:endParaRPr lang="ru-RU" sz="1400" dirty="0">
                <a:effectLst/>
              </a:endParaRPr>
            </a:p>
            <a:p>
              <a:pPr algn="ctr">
                <a:spcAft>
                  <a:spcPts val="0"/>
                </a:spcAft>
              </a:pPr>
              <a:r>
                <a:rPr lang="ru-RU" sz="1400" dirty="0">
                  <a:effectLst/>
                  <a:latin typeface="Times New Roman"/>
                </a:rPr>
                <a:t>в учебные заведения.</a:t>
              </a:r>
              <a:endParaRPr lang="ru-RU" sz="1400" dirty="0">
                <a:effectLst/>
              </a:endParaRPr>
            </a:p>
          </p:txBody>
        </p:sp>
        <p:cxnSp>
          <p:nvCxnSpPr>
            <p:cNvPr id="36" name="AutoShape 145"/>
            <p:cNvCxnSpPr>
              <a:cxnSpLocks noChangeShapeType="1"/>
            </p:cNvCxnSpPr>
            <p:nvPr/>
          </p:nvCxnSpPr>
          <p:spPr bwMode="auto">
            <a:xfrm>
              <a:off x="2175209" y="1823628"/>
              <a:ext cx="0" cy="1865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AutoShape 146"/>
            <p:cNvCxnSpPr>
              <a:cxnSpLocks noChangeShapeType="1"/>
            </p:cNvCxnSpPr>
            <p:nvPr/>
          </p:nvCxnSpPr>
          <p:spPr bwMode="auto">
            <a:xfrm>
              <a:off x="4429419" y="1705026"/>
              <a:ext cx="4000" cy="3136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9" name="Номер слайда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46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5013176"/>
            <a:ext cx="8352928" cy="14657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Этот доклад – попытка на основе российских и зарубежных статистических и социологических данных охарактеризовать существующий эмиграционный поток из России,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оценить его современные масштабы, тенденции и последствия существующего положения дел.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11560" y="1700808"/>
            <a:ext cx="8358246" cy="31970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Современный мир характеризуется глобальной конкурентной борьбой за ресурсы, среди которых на первое место выходит человеческий капитал. Российская Федерация эту конкуренцию проигрывает, отдавая за рубеж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высококвалифицированных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мигрантов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получая миллионные потоки рабочей силы с низким уровнем образования. Пережив колоссальную «утечку умов» в 90-е, Россия снова вошла в период роста эмиграции. Отличие текущей ситуации заключается в том, что этот отток наблюдается не на фоне разрушения экономики и социальной сферы, а в период активных попыток диверсификации экономики и «технологического рывка».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60648"/>
            <a:ext cx="8352928" cy="13388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indent="457200" algn="just">
              <a:lnSpc>
                <a:spcPct val="150000"/>
              </a:lnSpc>
            </a:pPr>
            <a:r>
              <a:rPr lang="ru-RU" dirty="0">
                <a:latin typeface="Times New Roman"/>
                <a:cs typeface="Times New Roman"/>
              </a:rPr>
              <a:t>Эмиграция – удобная форма сочетания потребностей личности в улучшении качества жизни и невозможности </a:t>
            </a:r>
            <a:r>
              <a:rPr lang="ru-RU" dirty="0" smtClean="0">
                <a:latin typeface="Times New Roman"/>
                <a:cs typeface="Times New Roman"/>
              </a:rPr>
              <a:t>государства </a:t>
            </a:r>
            <a:r>
              <a:rPr lang="ru-RU" dirty="0">
                <a:latin typeface="Times New Roman"/>
                <a:cs typeface="Times New Roman"/>
              </a:rPr>
              <a:t>предоставить своим гражданам желаемые социально-экономические условия проживания</a:t>
            </a:r>
            <a:r>
              <a:rPr lang="ru-RU" dirty="0" smtClean="0">
                <a:latin typeface="Times New Roman"/>
                <a:cs typeface="Times New Roman"/>
              </a:rPr>
              <a:t>.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Полотно 66"/>
          <p:cNvGrpSpPr/>
          <p:nvPr/>
        </p:nvGrpSpPr>
        <p:grpSpPr>
          <a:xfrm>
            <a:off x="-3585" y="0"/>
            <a:ext cx="9372600" cy="6203057"/>
            <a:chOff x="0" y="0"/>
            <a:chExt cx="9372600" cy="576639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0"/>
              <a:ext cx="9372600" cy="5705475"/>
            </a:xfrm>
            <a:prstGeom prst="rect">
              <a:avLst/>
            </a:prstGeom>
            <a:noFill/>
          </p:spPr>
        </p:sp>
        <p:sp>
          <p:nvSpPr>
            <p:cNvPr id="4" name="Rectangle 68"/>
            <p:cNvSpPr>
              <a:spLocks noChangeArrowheads="1"/>
            </p:cNvSpPr>
            <p:nvPr/>
          </p:nvSpPr>
          <p:spPr bwMode="auto">
            <a:xfrm>
              <a:off x="3232800" y="47601"/>
              <a:ext cx="2221900" cy="3055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400" b="1" dirty="0">
                  <a:effectLst/>
                  <a:latin typeface="Times New Roman"/>
                  <a:ea typeface="Times New Roman"/>
                  <a:cs typeface="Times New Roman"/>
                </a:rPr>
                <a:t>III </a:t>
              </a:r>
              <a:r>
                <a:rPr lang="ru-RU" sz="1400" b="1" dirty="0" smtClean="0">
                  <a:latin typeface="Times New Roman"/>
                  <a:ea typeface="Times New Roman"/>
                  <a:cs typeface="Times New Roman"/>
                </a:rPr>
                <a:t>волна</a:t>
              </a:r>
              <a:r>
                <a:rPr lang="ru-RU" sz="1400" b="1" dirty="0" smtClean="0">
                  <a:effectLst/>
                  <a:latin typeface="Times New Roman"/>
                  <a:ea typeface="Times New Roman"/>
                  <a:cs typeface="Times New Roman"/>
                </a:rPr>
                <a:t>: </a:t>
              </a:r>
              <a:r>
                <a:rPr lang="ru-RU" sz="1200" b="1" dirty="0">
                  <a:effectLst/>
                  <a:latin typeface="Times New Roman"/>
                  <a:ea typeface="Calibri"/>
                  <a:cs typeface="Times New Roman"/>
                </a:rPr>
                <a:t>2001-2005 гг.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" name="Rectangle 69"/>
            <p:cNvSpPr>
              <a:spLocks noChangeArrowheads="1"/>
            </p:cNvSpPr>
            <p:nvPr/>
          </p:nvSpPr>
          <p:spPr bwMode="auto">
            <a:xfrm>
              <a:off x="475200" y="529607"/>
              <a:ext cx="2292800" cy="51596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Эмиграция на постоянной основе.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" name="Rectangle 70"/>
            <p:cNvSpPr>
              <a:spLocks noChangeArrowheads="1"/>
            </p:cNvSpPr>
            <p:nvPr/>
          </p:nvSpPr>
          <p:spPr bwMode="auto">
            <a:xfrm>
              <a:off x="6062400" y="529607"/>
              <a:ext cx="2235900" cy="51596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Эмиграция на временной основе.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7" name="Rectangle 71"/>
            <p:cNvSpPr>
              <a:spLocks noChangeArrowheads="1"/>
            </p:cNvSpPr>
            <p:nvPr/>
          </p:nvSpPr>
          <p:spPr bwMode="auto">
            <a:xfrm>
              <a:off x="51099" y="1452719"/>
              <a:ext cx="924085" cy="35720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Беженцы.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Rectangle 73"/>
            <p:cNvSpPr>
              <a:spLocks noChangeArrowheads="1"/>
            </p:cNvSpPr>
            <p:nvPr/>
          </p:nvSpPr>
          <p:spPr bwMode="auto">
            <a:xfrm>
              <a:off x="2637442" y="1446769"/>
              <a:ext cx="1630600" cy="9375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indent="90170"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 dirty="0">
                  <a:effectLst/>
                  <a:latin typeface="Times New Roman"/>
                  <a:ea typeface="Calibri"/>
                  <a:cs typeface="Times New Roman"/>
                </a:rPr>
                <a:t>Ученые, высоко-квалифицированные специалисты, выпускники ВУЗов.</a:t>
              </a:r>
              <a:endParaRPr lang="ru-RU" sz="1200" dirty="0">
                <a:effectLst/>
                <a:latin typeface="Calibri"/>
                <a:ea typeface="Calibri"/>
                <a:cs typeface="Times New Roman"/>
              </a:endParaRPr>
            </a:p>
            <a:p>
              <a:pPr indent="90170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9" name="Rectangle 74"/>
            <p:cNvSpPr>
              <a:spLocks noChangeArrowheads="1"/>
            </p:cNvSpPr>
            <p:nvPr/>
          </p:nvSpPr>
          <p:spPr bwMode="auto">
            <a:xfrm>
              <a:off x="8244408" y="1447202"/>
              <a:ext cx="827708" cy="5090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 dirty="0">
                  <a:effectLst/>
                  <a:latin typeface="Times New Roman"/>
                  <a:ea typeface="Calibri"/>
                  <a:cs typeface="Times New Roman"/>
                </a:rPr>
                <a:t>Трудовые мигранты.</a:t>
              </a:r>
              <a:endParaRPr lang="ru-RU" sz="12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0" name="Rectangle 75"/>
            <p:cNvSpPr>
              <a:spLocks noChangeArrowheads="1"/>
            </p:cNvSpPr>
            <p:nvPr/>
          </p:nvSpPr>
          <p:spPr bwMode="auto">
            <a:xfrm>
              <a:off x="111089" y="2719044"/>
              <a:ext cx="899592" cy="44880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 dirty="0">
                  <a:effectLst/>
                  <a:latin typeface="Times New Roman"/>
                  <a:ea typeface="Calibri"/>
                  <a:cs typeface="Times New Roman"/>
                </a:rPr>
                <a:t>Получение статуса.</a:t>
              </a:r>
              <a:endParaRPr lang="ru-RU" sz="12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Rectangle 77"/>
            <p:cNvSpPr>
              <a:spLocks noChangeArrowheads="1"/>
            </p:cNvSpPr>
            <p:nvPr/>
          </p:nvSpPr>
          <p:spPr bwMode="auto">
            <a:xfrm>
              <a:off x="2627784" y="2719044"/>
              <a:ext cx="1646526" cy="1204903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Трудоустройство в научных, исследовательских  центрах</a:t>
              </a:r>
              <a:r>
                <a:rPr lang="ru-RU" sz="1400" dirty="0" smtClean="0">
                  <a:effectLst/>
                  <a:latin typeface="Times New Roman"/>
                  <a:ea typeface="Calibri"/>
                  <a:cs typeface="Times New Roman"/>
                </a:rPr>
                <a:t>,</a:t>
              </a:r>
              <a:r>
                <a:rPr lang="en-US" sz="1400" dirty="0" smtClean="0">
                  <a:effectLst/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ru-RU" sz="1400" dirty="0" smtClean="0">
                  <a:effectLst/>
                  <a:latin typeface="Times New Roman"/>
                  <a:ea typeface="Calibri"/>
                  <a:cs typeface="Times New Roman"/>
                </a:rPr>
                <a:t>университетах</a:t>
              </a: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.</a:t>
              </a:r>
              <a:endParaRPr lang="ru-RU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" name="Rectangle 78"/>
            <p:cNvSpPr>
              <a:spLocks noChangeArrowheads="1"/>
            </p:cNvSpPr>
            <p:nvPr/>
          </p:nvSpPr>
          <p:spPr bwMode="auto">
            <a:xfrm>
              <a:off x="8228385" y="2719044"/>
              <a:ext cx="919200" cy="60970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Times New Roman"/>
                  <a:ea typeface="Times New Roman"/>
                  <a:cs typeface="Times New Roman"/>
                </a:rPr>
                <a:t>Получение разрешения наработу.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" name="Rectangle 79"/>
            <p:cNvSpPr>
              <a:spLocks noChangeArrowheads="1"/>
            </p:cNvSpPr>
            <p:nvPr/>
          </p:nvSpPr>
          <p:spPr bwMode="auto">
            <a:xfrm>
              <a:off x="111089" y="4057825"/>
              <a:ext cx="8928991" cy="8858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500" dirty="0">
                  <a:effectLst/>
                  <a:latin typeface="Times New Roman"/>
                  <a:ea typeface="Calibri"/>
                  <a:cs typeface="Times New Roman"/>
                </a:rPr>
                <a:t>Качественный состав эмигрантов:</a:t>
              </a:r>
              <a:endParaRPr lang="ru-RU" sz="15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500" dirty="0">
                  <a:effectLst/>
                  <a:latin typeface="Times New Roman"/>
                  <a:ea typeface="Calibri"/>
                  <a:cs typeface="Times New Roman"/>
                </a:rPr>
                <a:t>высокий образовательный и профессиональный уровень, мужчины, женщины трудоспособного и старше трудоспособного возраста, рост доли молодого трудоспособного населения,  женщин и  детей</a:t>
              </a: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Rectangle 80"/>
            <p:cNvSpPr>
              <a:spLocks noChangeArrowheads="1"/>
            </p:cNvSpPr>
            <p:nvPr/>
          </p:nvSpPr>
          <p:spPr bwMode="auto">
            <a:xfrm>
              <a:off x="251520" y="5195788"/>
              <a:ext cx="8496944" cy="57060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Times New Roman"/>
                  <a:ea typeface="Times New Roman"/>
                  <a:cs typeface="Times New Roman"/>
                </a:rPr>
                <a:t>США, Канада, страны ЕС, Турция,  Южная Америка, Япония, Южная Корея, Китай, </a:t>
              </a: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Израиль, некоторые </a:t>
              </a:r>
              <a:r>
                <a:rPr lang="ru-RU" sz="1600" dirty="0">
                  <a:effectLst/>
                  <a:latin typeface="Times New Roman"/>
                  <a:ea typeface="Times New Roman"/>
                  <a:cs typeface="Times New Roman"/>
                </a:rPr>
                <a:t>страны арабского мира, Новая Зеландия, Австралия.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5" name="AutoShape 81"/>
            <p:cNvCxnSpPr>
              <a:cxnSpLocks noChangeShapeType="1"/>
            </p:cNvCxnSpPr>
            <p:nvPr/>
          </p:nvCxnSpPr>
          <p:spPr bwMode="auto">
            <a:xfrm flipH="1">
              <a:off x="1622000" y="353005"/>
              <a:ext cx="2721900" cy="1766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82"/>
            <p:cNvCxnSpPr>
              <a:cxnSpLocks noChangeShapeType="1"/>
            </p:cNvCxnSpPr>
            <p:nvPr/>
          </p:nvCxnSpPr>
          <p:spPr bwMode="auto">
            <a:xfrm>
              <a:off x="4343900" y="353005"/>
              <a:ext cx="2836500" cy="1766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83"/>
            <p:cNvCxnSpPr>
              <a:cxnSpLocks noChangeShapeType="1"/>
              <a:stCxn id="5" idx="2"/>
            </p:cNvCxnSpPr>
            <p:nvPr/>
          </p:nvCxnSpPr>
          <p:spPr bwMode="auto">
            <a:xfrm flipH="1">
              <a:off x="422400" y="1045568"/>
              <a:ext cx="1199200" cy="4071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85"/>
            <p:cNvCxnSpPr>
              <a:cxnSpLocks noChangeShapeType="1"/>
              <a:stCxn id="5" idx="2"/>
              <a:endCxn id="8" idx="0"/>
            </p:cNvCxnSpPr>
            <p:nvPr/>
          </p:nvCxnSpPr>
          <p:spPr bwMode="auto">
            <a:xfrm>
              <a:off x="1621600" y="1045568"/>
              <a:ext cx="1831142" cy="4012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86"/>
            <p:cNvCxnSpPr>
              <a:cxnSpLocks noChangeShapeType="1"/>
              <a:stCxn id="6" idx="2"/>
              <a:endCxn id="8" idx="0"/>
            </p:cNvCxnSpPr>
            <p:nvPr/>
          </p:nvCxnSpPr>
          <p:spPr bwMode="auto">
            <a:xfrm flipH="1">
              <a:off x="3452742" y="1045568"/>
              <a:ext cx="3727608" cy="4012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87"/>
            <p:cNvCxnSpPr>
              <a:cxnSpLocks noChangeShapeType="1"/>
              <a:stCxn id="6" idx="2"/>
            </p:cNvCxnSpPr>
            <p:nvPr/>
          </p:nvCxnSpPr>
          <p:spPr bwMode="auto">
            <a:xfrm>
              <a:off x="7180350" y="1045568"/>
              <a:ext cx="1744150" cy="4071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88"/>
            <p:cNvCxnSpPr>
              <a:cxnSpLocks noChangeShapeType="1"/>
              <a:stCxn id="7" idx="2"/>
              <a:endCxn id="10" idx="0"/>
            </p:cNvCxnSpPr>
            <p:nvPr/>
          </p:nvCxnSpPr>
          <p:spPr bwMode="auto">
            <a:xfrm>
              <a:off x="513142" y="1809923"/>
              <a:ext cx="47743" cy="9091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90"/>
            <p:cNvCxnSpPr>
              <a:cxnSpLocks noChangeShapeType="1"/>
              <a:stCxn id="8" idx="2"/>
              <a:endCxn id="11" idx="0"/>
            </p:cNvCxnSpPr>
            <p:nvPr/>
          </p:nvCxnSpPr>
          <p:spPr bwMode="auto">
            <a:xfrm flipH="1">
              <a:off x="3451047" y="2384349"/>
              <a:ext cx="1695" cy="3346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91"/>
            <p:cNvCxnSpPr>
              <a:cxnSpLocks noChangeShapeType="1"/>
              <a:stCxn id="9" idx="2"/>
              <a:endCxn id="12" idx="0"/>
            </p:cNvCxnSpPr>
            <p:nvPr/>
          </p:nvCxnSpPr>
          <p:spPr bwMode="auto">
            <a:xfrm>
              <a:off x="8658262" y="1956210"/>
              <a:ext cx="29723" cy="7628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AutoShape 92"/>
            <p:cNvSpPr>
              <a:spLocks noChangeArrowheads="1"/>
            </p:cNvSpPr>
            <p:nvPr/>
          </p:nvSpPr>
          <p:spPr bwMode="auto">
            <a:xfrm>
              <a:off x="4716016" y="4928032"/>
              <a:ext cx="90800" cy="245803"/>
            </a:xfrm>
            <a:prstGeom prst="downArrow">
              <a:avLst>
                <a:gd name="adj1" fmla="val 50000"/>
                <a:gd name="adj2" fmla="val 6768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eaVert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25" name="Rectangle 93"/>
            <p:cNvSpPr>
              <a:spLocks noChangeArrowheads="1"/>
            </p:cNvSpPr>
            <p:nvPr/>
          </p:nvSpPr>
          <p:spPr bwMode="auto">
            <a:xfrm>
              <a:off x="1125274" y="1446769"/>
              <a:ext cx="1259800" cy="6698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ru-RU" sz="1400" dirty="0" err="1" smtClean="0">
                  <a:effectLst/>
                  <a:latin typeface="Times New Roman"/>
                  <a:ea typeface="Calibri"/>
                  <a:cs typeface="Times New Roman"/>
                </a:rPr>
                <a:t>Предпри</a:t>
              </a:r>
              <a:r>
                <a:rPr lang="en-US" sz="1400" dirty="0" smtClean="0">
                  <a:effectLst/>
                  <a:latin typeface="Times New Roman"/>
                  <a:ea typeface="Calibri"/>
                  <a:cs typeface="Times New Roman"/>
                </a:rPr>
                <a:t>-</a:t>
              </a:r>
            </a:p>
            <a:p>
              <a:pPr algn="ctr">
                <a:lnSpc>
                  <a:spcPct val="115000"/>
                </a:lnSpc>
              </a:pPr>
              <a:r>
                <a:rPr lang="ru-RU" sz="1400" dirty="0" err="1" smtClean="0">
                  <a:effectLst/>
                  <a:latin typeface="Times New Roman"/>
                  <a:ea typeface="Calibri"/>
                  <a:cs typeface="Times New Roman"/>
                </a:rPr>
                <a:t>ниматели</a:t>
              </a: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.</a:t>
              </a:r>
              <a:endParaRPr lang="ru-RU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6" name="Rectangle 94"/>
            <p:cNvSpPr>
              <a:spLocks noChangeArrowheads="1"/>
            </p:cNvSpPr>
            <p:nvPr/>
          </p:nvSpPr>
          <p:spPr bwMode="auto">
            <a:xfrm>
              <a:off x="7167873" y="1447202"/>
              <a:ext cx="1008112" cy="35560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Учащиеся.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7" name="AutoShape 95"/>
            <p:cNvCxnSpPr>
              <a:cxnSpLocks noChangeShapeType="1"/>
              <a:stCxn id="6" idx="2"/>
            </p:cNvCxnSpPr>
            <p:nvPr/>
          </p:nvCxnSpPr>
          <p:spPr bwMode="auto">
            <a:xfrm>
              <a:off x="7180350" y="1045568"/>
              <a:ext cx="755750" cy="4071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96"/>
            <p:cNvCxnSpPr>
              <a:cxnSpLocks noChangeShapeType="1"/>
              <a:stCxn id="6" idx="2"/>
              <a:endCxn id="25" idx="0"/>
            </p:cNvCxnSpPr>
            <p:nvPr/>
          </p:nvCxnSpPr>
          <p:spPr bwMode="auto">
            <a:xfrm flipH="1">
              <a:off x="1755174" y="1045568"/>
              <a:ext cx="5425176" cy="4012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97"/>
            <p:cNvCxnSpPr>
              <a:cxnSpLocks noChangeShapeType="1"/>
              <a:stCxn id="5" idx="2"/>
              <a:endCxn id="25" idx="0"/>
            </p:cNvCxnSpPr>
            <p:nvPr/>
          </p:nvCxnSpPr>
          <p:spPr bwMode="auto">
            <a:xfrm>
              <a:off x="1621600" y="1045568"/>
              <a:ext cx="133574" cy="4012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Rectangle 98"/>
            <p:cNvSpPr>
              <a:spLocks noChangeArrowheads="1"/>
            </p:cNvSpPr>
            <p:nvPr/>
          </p:nvSpPr>
          <p:spPr bwMode="auto">
            <a:xfrm>
              <a:off x="1115616" y="2719044"/>
              <a:ext cx="1259800" cy="870207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 err="1" smtClean="0">
                  <a:effectLst/>
                  <a:latin typeface="Times New Roman"/>
                  <a:ea typeface="Times New Roman"/>
                  <a:cs typeface="Times New Roman"/>
                </a:rPr>
                <a:t>Инвести</a:t>
              </a:r>
              <a:r>
                <a:rPr lang="en-US" sz="1600" dirty="0" smtClean="0">
                  <a:effectLst/>
                  <a:latin typeface="Times New Roman"/>
                  <a:ea typeface="Times New Roman"/>
                  <a:cs typeface="Times New Roman"/>
                </a:rPr>
                <a:t>- </a:t>
              </a:r>
              <a:r>
                <a:rPr lang="ru-RU" sz="1600" dirty="0" err="1" smtClean="0">
                  <a:effectLst/>
                  <a:latin typeface="Times New Roman"/>
                  <a:ea typeface="Times New Roman"/>
                  <a:cs typeface="Times New Roman"/>
                </a:rPr>
                <a:t>рование</a:t>
              </a:r>
              <a:r>
                <a:rPr lang="ru-RU" sz="1600" dirty="0" smtClean="0">
                  <a:effectLst/>
                  <a:latin typeface="Times New Roman"/>
                  <a:ea typeface="Times New Roman"/>
                  <a:cs typeface="Times New Roman"/>
                </a:rPr>
                <a:t> </a:t>
              </a:r>
              <a:r>
                <a:rPr lang="ru-RU" sz="1600" dirty="0">
                  <a:effectLst/>
                  <a:latin typeface="Times New Roman"/>
                  <a:ea typeface="Times New Roman"/>
                  <a:cs typeface="Times New Roman"/>
                </a:rPr>
                <a:t>средств.</a:t>
              </a:r>
              <a:endParaRPr lang="ru-RU" sz="2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1" name="Rectangle 99"/>
            <p:cNvSpPr>
              <a:spLocks noChangeArrowheads="1"/>
            </p:cNvSpPr>
            <p:nvPr/>
          </p:nvSpPr>
          <p:spPr bwMode="auto">
            <a:xfrm>
              <a:off x="7236295" y="2719044"/>
              <a:ext cx="939689" cy="609708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000" dirty="0">
                  <a:effectLst/>
                  <a:latin typeface="Times New Roman"/>
                </a:rPr>
                <a:t>Поступление </a:t>
              </a:r>
              <a:endParaRPr lang="ru-RU" dirty="0">
                <a:effectLst/>
              </a:endParaRPr>
            </a:p>
            <a:p>
              <a:pPr algn="ctr">
                <a:spcAft>
                  <a:spcPts val="0"/>
                </a:spcAft>
              </a:pPr>
              <a:r>
                <a:rPr lang="ru-RU" sz="1000" dirty="0">
                  <a:effectLst/>
                  <a:latin typeface="Times New Roman"/>
                </a:rPr>
                <a:t>в учебные заведения.</a:t>
              </a:r>
              <a:endParaRPr lang="ru-RU" dirty="0">
                <a:effectLst/>
              </a:endParaRPr>
            </a:p>
          </p:txBody>
        </p:sp>
        <p:cxnSp>
          <p:nvCxnSpPr>
            <p:cNvPr id="32" name="AutoShape 100"/>
            <p:cNvCxnSpPr>
              <a:cxnSpLocks noChangeShapeType="1"/>
              <a:stCxn id="25" idx="2"/>
              <a:endCxn id="30" idx="0"/>
            </p:cNvCxnSpPr>
            <p:nvPr/>
          </p:nvCxnSpPr>
          <p:spPr bwMode="auto">
            <a:xfrm flipH="1">
              <a:off x="1745516" y="2116593"/>
              <a:ext cx="9658" cy="6024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101"/>
            <p:cNvCxnSpPr>
              <a:cxnSpLocks noChangeShapeType="1"/>
              <a:stCxn id="26" idx="2"/>
              <a:endCxn id="31" idx="0"/>
            </p:cNvCxnSpPr>
            <p:nvPr/>
          </p:nvCxnSpPr>
          <p:spPr bwMode="auto">
            <a:xfrm>
              <a:off x="7671929" y="1802807"/>
              <a:ext cx="34211" cy="9162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Rectangle 102"/>
            <p:cNvSpPr>
              <a:spLocks noChangeArrowheads="1"/>
            </p:cNvSpPr>
            <p:nvPr/>
          </p:nvSpPr>
          <p:spPr bwMode="auto">
            <a:xfrm>
              <a:off x="6084168" y="1447202"/>
              <a:ext cx="880800" cy="40640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Рантье.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5" name="Rectangle 103"/>
            <p:cNvSpPr>
              <a:spLocks noChangeArrowheads="1"/>
            </p:cNvSpPr>
            <p:nvPr/>
          </p:nvSpPr>
          <p:spPr bwMode="auto">
            <a:xfrm>
              <a:off x="5943737" y="2719044"/>
              <a:ext cx="1182123" cy="93714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latin typeface="Times New Roman"/>
                  <a:ea typeface="Calibri"/>
                  <a:cs typeface="Times New Roman"/>
                </a:rPr>
                <a:t>Приобретение, аренда недвижимости, инвестирование.</a:t>
              </a:r>
              <a:endParaRPr lang="ru-RU" sz="14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36" name="AutoShape 104"/>
            <p:cNvCxnSpPr>
              <a:cxnSpLocks noChangeShapeType="1"/>
              <a:stCxn id="6" idx="2"/>
              <a:endCxn id="34" idx="0"/>
            </p:cNvCxnSpPr>
            <p:nvPr/>
          </p:nvCxnSpPr>
          <p:spPr bwMode="auto">
            <a:xfrm flipH="1">
              <a:off x="6524568" y="1045568"/>
              <a:ext cx="655782" cy="4016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AutoShape 105"/>
            <p:cNvCxnSpPr>
              <a:cxnSpLocks noChangeShapeType="1"/>
              <a:stCxn id="5" idx="2"/>
              <a:endCxn id="34" idx="0"/>
            </p:cNvCxnSpPr>
            <p:nvPr/>
          </p:nvCxnSpPr>
          <p:spPr bwMode="auto">
            <a:xfrm>
              <a:off x="1621600" y="1045568"/>
              <a:ext cx="4902968" cy="4016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Rectangle 106"/>
            <p:cNvSpPr>
              <a:spLocks noChangeArrowheads="1"/>
            </p:cNvSpPr>
            <p:nvPr/>
          </p:nvSpPr>
          <p:spPr bwMode="auto">
            <a:xfrm>
              <a:off x="4644008" y="1447202"/>
              <a:ext cx="1008112" cy="6024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/>
                  <a:ea typeface="Calibri"/>
                  <a:cs typeface="Times New Roman"/>
                </a:rPr>
                <a:t>Невесты, женихи.</a:t>
              </a:r>
              <a:endParaRPr lang="ru-RU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39" name="AutoShape 107"/>
            <p:cNvCxnSpPr>
              <a:cxnSpLocks noChangeShapeType="1"/>
              <a:stCxn id="34" idx="2"/>
              <a:endCxn id="35" idx="0"/>
            </p:cNvCxnSpPr>
            <p:nvPr/>
          </p:nvCxnSpPr>
          <p:spPr bwMode="auto">
            <a:xfrm>
              <a:off x="6524568" y="1853607"/>
              <a:ext cx="10231" cy="8654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Rectangle 108"/>
            <p:cNvSpPr>
              <a:spLocks noChangeArrowheads="1"/>
            </p:cNvSpPr>
            <p:nvPr/>
          </p:nvSpPr>
          <p:spPr bwMode="auto">
            <a:xfrm>
              <a:off x="4644008" y="2719044"/>
              <a:ext cx="1085200" cy="93714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 dirty="0">
                  <a:effectLst/>
                  <a:latin typeface="Times New Roman"/>
                  <a:ea typeface="Times New Roman"/>
                  <a:cs typeface="Times New Roman"/>
                </a:rPr>
                <a:t>Заключение брака в принимающей стране.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41" name="AutoShape 109"/>
            <p:cNvCxnSpPr>
              <a:cxnSpLocks noChangeShapeType="1"/>
              <a:stCxn id="5" idx="2"/>
              <a:endCxn id="38" idx="0"/>
            </p:cNvCxnSpPr>
            <p:nvPr/>
          </p:nvCxnSpPr>
          <p:spPr bwMode="auto">
            <a:xfrm>
              <a:off x="1621600" y="1045568"/>
              <a:ext cx="3526464" cy="4016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110"/>
            <p:cNvCxnSpPr>
              <a:cxnSpLocks noChangeShapeType="1"/>
              <a:stCxn id="38" idx="2"/>
              <a:endCxn id="40" idx="0"/>
            </p:cNvCxnSpPr>
            <p:nvPr/>
          </p:nvCxnSpPr>
          <p:spPr bwMode="auto">
            <a:xfrm>
              <a:off x="5148064" y="2049654"/>
              <a:ext cx="38544" cy="669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4" name="Номер слайда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30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Полотно 65"/>
          <p:cNvGrpSpPr/>
          <p:nvPr/>
        </p:nvGrpSpPr>
        <p:grpSpPr>
          <a:xfrm>
            <a:off x="323528" y="132389"/>
            <a:ext cx="8568952" cy="6725611"/>
            <a:chOff x="0" y="0"/>
            <a:chExt cx="5940425" cy="4802505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0" y="0"/>
              <a:ext cx="5940425" cy="4802505"/>
            </a:xfrm>
            <a:prstGeom prst="rect">
              <a:avLst/>
            </a:prstGeom>
            <a:noFill/>
          </p:spPr>
        </p:sp>
        <p:sp>
          <p:nvSpPr>
            <p:cNvPr id="4" name="Rectangle 36"/>
            <p:cNvSpPr>
              <a:spLocks noChangeArrowheads="1"/>
            </p:cNvSpPr>
            <p:nvPr/>
          </p:nvSpPr>
          <p:spPr bwMode="auto">
            <a:xfrm>
              <a:off x="1821808" y="47600"/>
              <a:ext cx="2221909" cy="3055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b="1" dirty="0">
                  <a:effectLst/>
                  <a:latin typeface="Times New Roman"/>
                  <a:ea typeface="Calibri"/>
                  <a:cs typeface="Times New Roman"/>
                </a:rPr>
                <a:t>IV</a:t>
              </a:r>
              <a:r>
                <a:rPr lang="ru-RU" sz="1600" b="1" dirty="0">
                  <a:effectLst/>
                  <a:latin typeface="Times New Roman"/>
                  <a:ea typeface="Calibri"/>
                  <a:cs typeface="Times New Roman"/>
                </a:rPr>
                <a:t>волна: 2006-2010 гг.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" name="Rectangle 37"/>
            <p:cNvSpPr>
              <a:spLocks noChangeArrowheads="1"/>
            </p:cNvSpPr>
            <p:nvPr/>
          </p:nvSpPr>
          <p:spPr bwMode="auto">
            <a:xfrm>
              <a:off x="475202" y="600601"/>
              <a:ext cx="2292810" cy="3679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Эмиграция на постоянной основе.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" name="Rectangle 38"/>
            <p:cNvSpPr>
              <a:spLocks noChangeArrowheads="1"/>
            </p:cNvSpPr>
            <p:nvPr/>
          </p:nvSpPr>
          <p:spPr bwMode="auto">
            <a:xfrm>
              <a:off x="3193813" y="600601"/>
              <a:ext cx="2235009" cy="3679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Эмиграция на временной основе.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7" name="Rectangle 39"/>
            <p:cNvSpPr>
              <a:spLocks noChangeArrowheads="1"/>
            </p:cNvSpPr>
            <p:nvPr/>
          </p:nvSpPr>
          <p:spPr bwMode="auto">
            <a:xfrm>
              <a:off x="230101" y="1246601"/>
              <a:ext cx="741803" cy="356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dirty="0" err="1">
                  <a:effectLst/>
                  <a:latin typeface="Times New Roman"/>
                  <a:ea typeface="Calibri"/>
                  <a:cs typeface="Times New Roman"/>
                </a:rPr>
                <a:t>Рантье</a:t>
              </a: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8" name="Rectangle 40"/>
            <p:cNvSpPr>
              <a:spLocks noChangeArrowheads="1"/>
            </p:cNvSpPr>
            <p:nvPr/>
          </p:nvSpPr>
          <p:spPr bwMode="auto">
            <a:xfrm>
              <a:off x="1335706" y="1246601"/>
              <a:ext cx="823403" cy="5082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Невесты, женихи.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" name="Rectangle 41"/>
            <p:cNvSpPr>
              <a:spLocks noChangeArrowheads="1"/>
            </p:cNvSpPr>
            <p:nvPr/>
          </p:nvSpPr>
          <p:spPr bwMode="auto">
            <a:xfrm>
              <a:off x="3364609" y="1245701"/>
              <a:ext cx="1397746" cy="69820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indent="90170"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Ученые</a:t>
              </a:r>
              <a:r>
                <a:rPr lang="ru-RU" sz="1600" dirty="0" smtClean="0">
                  <a:effectLst/>
                  <a:latin typeface="Times New Roman"/>
                  <a:ea typeface="Calibri"/>
                  <a:cs typeface="Times New Roman"/>
                </a:rPr>
                <a:t>, высоко</a:t>
              </a: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-квалифицированные специалисты.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  <a:p>
              <a:pPr indent="90170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10" name="Rectangle 42"/>
            <p:cNvSpPr>
              <a:spLocks noChangeArrowheads="1"/>
            </p:cNvSpPr>
            <p:nvPr/>
          </p:nvSpPr>
          <p:spPr bwMode="auto">
            <a:xfrm>
              <a:off x="70067" y="2162203"/>
              <a:ext cx="1098228" cy="927757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Приобретение, аренда</a:t>
              </a:r>
              <a:r>
                <a:rPr lang="en-US" sz="1600" dirty="0">
                  <a:effectLst/>
                  <a:latin typeface="Times New Roman"/>
                  <a:ea typeface="Calibri"/>
                  <a:cs typeface="Times New Roman"/>
                </a:rPr>
                <a:t>,</a:t>
              </a: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 недвижимости, </a:t>
              </a:r>
              <a:r>
                <a:rPr lang="ru-RU" sz="1600" dirty="0" smtClean="0">
                  <a:effectLst/>
                  <a:latin typeface="Times New Roman"/>
                  <a:ea typeface="Calibri"/>
                  <a:cs typeface="Times New Roman"/>
                </a:rPr>
                <a:t>инвестирование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Rectangle 43"/>
            <p:cNvSpPr>
              <a:spLocks noChangeArrowheads="1"/>
            </p:cNvSpPr>
            <p:nvPr/>
          </p:nvSpPr>
          <p:spPr bwMode="auto">
            <a:xfrm>
              <a:off x="1218068" y="2162203"/>
              <a:ext cx="1052804" cy="927757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Times New Roman"/>
                  <a:ea typeface="Times New Roman"/>
                  <a:cs typeface="Times New Roman"/>
                </a:rPr>
                <a:t>Заключение брака в принимающей стране.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" name="Rectangle 44"/>
            <p:cNvSpPr>
              <a:spLocks noChangeArrowheads="1"/>
            </p:cNvSpPr>
            <p:nvPr/>
          </p:nvSpPr>
          <p:spPr bwMode="auto">
            <a:xfrm>
              <a:off x="3414676" y="2162203"/>
              <a:ext cx="1295405" cy="105759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Трудоустройство в научных, исследовательских центрах</a:t>
              </a:r>
              <a:r>
                <a:rPr lang="ru-RU" sz="1600" dirty="0" smtClean="0">
                  <a:effectLst/>
                  <a:latin typeface="Times New Roman"/>
                  <a:ea typeface="Calibri"/>
                  <a:cs typeface="Times New Roman"/>
                </a:rPr>
                <a:t>, университетах</a:t>
              </a: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" name="Rectangle 45"/>
            <p:cNvSpPr>
              <a:spLocks noChangeArrowheads="1"/>
            </p:cNvSpPr>
            <p:nvPr/>
          </p:nvSpPr>
          <p:spPr bwMode="auto">
            <a:xfrm>
              <a:off x="219826" y="3322629"/>
              <a:ext cx="5645124" cy="5224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Качественный состав эмигрантов: 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сохранение тенденции роста доли молодого трудоспособного населения и детей.</a:t>
              </a:r>
            </a:p>
          </p:txBody>
        </p:sp>
        <p:sp>
          <p:nvSpPr>
            <p:cNvPr id="14" name="Rectangle 46"/>
            <p:cNvSpPr>
              <a:spLocks noChangeArrowheads="1"/>
            </p:cNvSpPr>
            <p:nvPr/>
          </p:nvSpPr>
          <p:spPr bwMode="auto">
            <a:xfrm>
              <a:off x="569263" y="4181438"/>
              <a:ext cx="5060921" cy="486366"/>
            </a:xfrm>
            <a:prstGeom prst="rect">
              <a:avLst/>
            </a:prstGeom>
            <a:gradFill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100000">
                  <a:schemeClr val="accent4">
                    <a:lumMod val="20000"/>
                    <a:lumOff val="80000"/>
                    <a:gamma/>
                    <a:tint val="95294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Times New Roman"/>
                  <a:ea typeface="Times New Roman"/>
                  <a:cs typeface="Times New Roman"/>
                </a:rPr>
                <a:t>США, Канада, Страны ЕС, Турция, Южная Америка, </a:t>
              </a: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страны арабского мира,  Китай, Израиль</a:t>
              </a:r>
              <a:r>
                <a:rPr lang="ru-RU" sz="1600" dirty="0" smtClean="0">
                  <a:effectLst/>
                  <a:latin typeface="Times New Roman"/>
                  <a:ea typeface="Calibri"/>
                  <a:cs typeface="Times New Roman"/>
                </a:rPr>
                <a:t>, </a:t>
              </a:r>
              <a:r>
                <a:rPr lang="ru-RU" sz="1600" dirty="0" smtClean="0">
                  <a:effectLst/>
                  <a:latin typeface="Times New Roman"/>
                  <a:ea typeface="Times New Roman"/>
                  <a:cs typeface="Times New Roman"/>
                </a:rPr>
                <a:t>Австралия</a:t>
              </a:r>
              <a:r>
                <a:rPr lang="ru-RU" sz="1600" dirty="0">
                  <a:effectLst/>
                  <a:latin typeface="Times New Roman"/>
                  <a:ea typeface="Times New Roman"/>
                  <a:cs typeface="Times New Roman"/>
                </a:rPr>
                <a:t>, Южная Корея, Япония.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5" name="AutoShape 47"/>
            <p:cNvCxnSpPr>
              <a:cxnSpLocks noChangeShapeType="1"/>
            </p:cNvCxnSpPr>
            <p:nvPr/>
          </p:nvCxnSpPr>
          <p:spPr bwMode="auto">
            <a:xfrm flipH="1">
              <a:off x="1622007" y="353100"/>
              <a:ext cx="1311006" cy="2475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48"/>
            <p:cNvCxnSpPr>
              <a:cxnSpLocks noChangeShapeType="1"/>
            </p:cNvCxnSpPr>
            <p:nvPr/>
          </p:nvCxnSpPr>
          <p:spPr bwMode="auto">
            <a:xfrm>
              <a:off x="2933012" y="353100"/>
              <a:ext cx="1378706" cy="2475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49"/>
            <p:cNvCxnSpPr>
              <a:cxnSpLocks noChangeShapeType="1"/>
            </p:cNvCxnSpPr>
            <p:nvPr/>
          </p:nvCxnSpPr>
          <p:spPr bwMode="auto">
            <a:xfrm flipH="1">
              <a:off x="601403" y="968501"/>
              <a:ext cx="1020604" cy="2781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50"/>
            <p:cNvCxnSpPr>
              <a:cxnSpLocks noChangeShapeType="1"/>
            </p:cNvCxnSpPr>
            <p:nvPr/>
          </p:nvCxnSpPr>
          <p:spPr bwMode="auto">
            <a:xfrm>
              <a:off x="1622007" y="968501"/>
              <a:ext cx="125401" cy="2781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51"/>
            <p:cNvCxnSpPr>
              <a:cxnSpLocks noChangeShapeType="1"/>
            </p:cNvCxnSpPr>
            <p:nvPr/>
          </p:nvCxnSpPr>
          <p:spPr bwMode="auto">
            <a:xfrm>
              <a:off x="1622007" y="968501"/>
              <a:ext cx="2458710" cy="277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52"/>
            <p:cNvCxnSpPr>
              <a:cxnSpLocks noChangeShapeType="1"/>
            </p:cNvCxnSpPr>
            <p:nvPr/>
          </p:nvCxnSpPr>
          <p:spPr bwMode="auto">
            <a:xfrm flipH="1">
              <a:off x="4080717" y="968501"/>
              <a:ext cx="231001" cy="277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53"/>
            <p:cNvCxnSpPr>
              <a:cxnSpLocks noChangeShapeType="1"/>
              <a:endCxn id="10" idx="0"/>
            </p:cNvCxnSpPr>
            <p:nvPr/>
          </p:nvCxnSpPr>
          <p:spPr bwMode="auto">
            <a:xfrm>
              <a:off x="601402" y="1603002"/>
              <a:ext cx="17780" cy="5592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54"/>
            <p:cNvCxnSpPr>
              <a:cxnSpLocks noChangeShapeType="1"/>
              <a:endCxn id="11" idx="0"/>
            </p:cNvCxnSpPr>
            <p:nvPr/>
          </p:nvCxnSpPr>
          <p:spPr bwMode="auto">
            <a:xfrm flipH="1">
              <a:off x="1744470" y="1754802"/>
              <a:ext cx="2938" cy="4074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55"/>
            <p:cNvCxnSpPr>
              <a:cxnSpLocks noChangeShapeType="1"/>
              <a:stCxn id="9" idx="2"/>
              <a:endCxn id="12" idx="0"/>
            </p:cNvCxnSpPr>
            <p:nvPr/>
          </p:nvCxnSpPr>
          <p:spPr bwMode="auto">
            <a:xfrm flipH="1">
              <a:off x="4062378" y="1943907"/>
              <a:ext cx="1104" cy="21829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AutoShape 56"/>
            <p:cNvSpPr>
              <a:spLocks noChangeArrowheads="1"/>
            </p:cNvSpPr>
            <p:nvPr/>
          </p:nvSpPr>
          <p:spPr bwMode="auto">
            <a:xfrm>
              <a:off x="3045092" y="3845113"/>
              <a:ext cx="169907" cy="336325"/>
            </a:xfrm>
            <a:prstGeom prst="downArrow">
              <a:avLst>
                <a:gd name="adj1" fmla="val 50000"/>
                <a:gd name="adj2" fmla="val 6775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eaVert" wrap="square" lIns="91440" tIns="45720" rIns="91440" bIns="45720" anchor="t" anchorCtr="0" upright="1">
              <a:noAutofit/>
            </a:bodyPr>
            <a:lstStyle/>
            <a:p>
              <a:endParaRPr lang="ru-RU" dirty="0"/>
            </a:p>
          </p:txBody>
        </p:sp>
        <p:sp>
          <p:nvSpPr>
            <p:cNvPr id="25" name="Rectangle 57"/>
            <p:cNvSpPr>
              <a:spLocks noChangeArrowheads="1"/>
            </p:cNvSpPr>
            <p:nvPr/>
          </p:nvSpPr>
          <p:spPr bwMode="auto">
            <a:xfrm>
              <a:off x="2429710" y="1245701"/>
              <a:ext cx="819303" cy="5091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 err="1">
                  <a:effectLst/>
                  <a:latin typeface="Times New Roman"/>
                  <a:ea typeface="Calibri"/>
                  <a:cs typeface="Times New Roman"/>
                </a:rPr>
                <a:t>Предпри-ниматели</a:t>
              </a: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6" name="Rectangle 58"/>
            <p:cNvSpPr>
              <a:spLocks noChangeArrowheads="1"/>
            </p:cNvSpPr>
            <p:nvPr/>
          </p:nvSpPr>
          <p:spPr bwMode="auto">
            <a:xfrm>
              <a:off x="4873621" y="1245701"/>
              <a:ext cx="855604" cy="3548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>
                  <a:effectLst/>
                  <a:latin typeface="Times New Roman"/>
                  <a:ea typeface="Calibri"/>
                  <a:cs typeface="Times New Roman"/>
                </a:rPr>
                <a:t>Учащиеся.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7" name="AutoShape 59"/>
            <p:cNvCxnSpPr>
              <a:cxnSpLocks noChangeShapeType="1"/>
            </p:cNvCxnSpPr>
            <p:nvPr/>
          </p:nvCxnSpPr>
          <p:spPr bwMode="auto">
            <a:xfrm>
              <a:off x="4311718" y="968501"/>
              <a:ext cx="990104" cy="277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60"/>
            <p:cNvCxnSpPr>
              <a:cxnSpLocks noChangeShapeType="1"/>
            </p:cNvCxnSpPr>
            <p:nvPr/>
          </p:nvCxnSpPr>
          <p:spPr bwMode="auto">
            <a:xfrm flipH="1">
              <a:off x="2839812" y="968501"/>
              <a:ext cx="1471906" cy="277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61"/>
            <p:cNvCxnSpPr>
              <a:cxnSpLocks noChangeShapeType="1"/>
            </p:cNvCxnSpPr>
            <p:nvPr/>
          </p:nvCxnSpPr>
          <p:spPr bwMode="auto">
            <a:xfrm>
              <a:off x="1622007" y="968501"/>
              <a:ext cx="1217805" cy="277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Rectangle 62"/>
            <p:cNvSpPr>
              <a:spLocks noChangeArrowheads="1"/>
            </p:cNvSpPr>
            <p:nvPr/>
          </p:nvSpPr>
          <p:spPr bwMode="auto">
            <a:xfrm>
              <a:off x="2416137" y="2162203"/>
              <a:ext cx="819303" cy="709461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600" dirty="0" err="1">
                  <a:effectLst/>
                  <a:latin typeface="Times New Roman"/>
                  <a:ea typeface="Times New Roman"/>
                  <a:cs typeface="Times New Roman"/>
                </a:rPr>
                <a:t>Инвести-рование</a:t>
              </a:r>
              <a:r>
                <a:rPr lang="ru-RU" sz="1600" dirty="0">
                  <a:effectLst/>
                  <a:latin typeface="Times New Roman"/>
                  <a:ea typeface="Times New Roman"/>
                  <a:cs typeface="Times New Roman"/>
                </a:rPr>
                <a:t> средств.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1" name="Rectangle 63"/>
            <p:cNvSpPr>
              <a:spLocks noChangeArrowheads="1"/>
            </p:cNvSpPr>
            <p:nvPr/>
          </p:nvSpPr>
          <p:spPr bwMode="auto">
            <a:xfrm>
              <a:off x="4812424" y="2162203"/>
              <a:ext cx="998391" cy="610501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dirty="0">
                  <a:effectLst/>
                  <a:latin typeface="Times New Roman"/>
                </a:rPr>
                <a:t>Поступление </a:t>
              </a:r>
              <a:endParaRPr lang="ru-RU" sz="1600" dirty="0">
                <a:effectLst/>
              </a:endParaRPr>
            </a:p>
            <a:p>
              <a:pPr algn="ctr">
                <a:spcAft>
                  <a:spcPts val="0"/>
                </a:spcAft>
              </a:pPr>
              <a:r>
                <a:rPr lang="ru-RU" sz="1600" dirty="0">
                  <a:effectLst/>
                  <a:latin typeface="Times New Roman"/>
                </a:rPr>
                <a:t>в учебные заведения.</a:t>
              </a:r>
              <a:endParaRPr lang="ru-RU" sz="1600" dirty="0">
                <a:effectLst/>
              </a:endParaRPr>
            </a:p>
          </p:txBody>
        </p:sp>
        <p:cxnSp>
          <p:nvCxnSpPr>
            <p:cNvPr id="32" name="AutoShape 64"/>
            <p:cNvCxnSpPr>
              <a:cxnSpLocks noChangeShapeType="1"/>
              <a:endCxn id="30" idx="0"/>
            </p:cNvCxnSpPr>
            <p:nvPr/>
          </p:nvCxnSpPr>
          <p:spPr bwMode="auto">
            <a:xfrm flipH="1">
              <a:off x="2825788" y="1754802"/>
              <a:ext cx="14024" cy="4074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65"/>
            <p:cNvCxnSpPr>
              <a:cxnSpLocks noChangeShapeType="1"/>
              <a:stCxn id="26" idx="2"/>
              <a:endCxn id="31" idx="0"/>
            </p:cNvCxnSpPr>
            <p:nvPr/>
          </p:nvCxnSpPr>
          <p:spPr bwMode="auto">
            <a:xfrm>
              <a:off x="5301423" y="1600501"/>
              <a:ext cx="10196" cy="56170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24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5841" name="Полотно 52"/>
          <p:cNvGrpSpPr>
            <a:grpSpLocks/>
          </p:cNvGrpSpPr>
          <p:nvPr/>
        </p:nvGrpSpPr>
        <p:grpSpPr bwMode="auto">
          <a:xfrm>
            <a:off x="251520" y="116632"/>
            <a:ext cx="8716548" cy="6910888"/>
            <a:chOff x="0" y="478"/>
            <a:chExt cx="60402" cy="51876"/>
          </a:xfrm>
        </p:grpSpPr>
        <p:sp>
          <p:nvSpPr>
            <p:cNvPr id="35872" name="AutoShape 32"/>
            <p:cNvSpPr>
              <a:spLocks noChangeAspect="1" noChangeArrowheads="1"/>
            </p:cNvSpPr>
            <p:nvPr/>
          </p:nvSpPr>
          <p:spPr bwMode="auto">
            <a:xfrm>
              <a:off x="998" y="875"/>
              <a:ext cx="59404" cy="5147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8217" y="478"/>
              <a:ext cx="22219" cy="30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 </a:t>
              </a:r>
              <a:r>
                <a:rPr kumimoji="0" lang="en-US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волна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: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2010 г. 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–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н.в</a:t>
              </a: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485" y="6006"/>
              <a:ext cx="26195" cy="3680"/>
            </a:xfrm>
            <a:prstGeom prst="rect">
              <a:avLst/>
            </a:prstGeom>
            <a:solidFill>
              <a:srgbClr val="F2DBD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Эмиграция на постоянной основе.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31682" y="5898"/>
              <a:ext cx="25247" cy="3680"/>
            </a:xfrm>
            <a:prstGeom prst="rect">
              <a:avLst/>
            </a:prstGeom>
            <a:solidFill>
              <a:srgbClr val="F2DBD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Эмиграция на временной основе.</a:t>
              </a: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2301" y="12467"/>
              <a:ext cx="7418" cy="3565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Рантье</a:t>
              </a:r>
              <a:r>
                <a:rPr kumimoji="0" lang="en-US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</a:t>
              </a:r>
              <a:endPara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10396" y="12467"/>
              <a:ext cx="11195" cy="5083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Невесты, женихи.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34916" y="12459"/>
              <a:ext cx="14092" cy="5091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90488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Ученые, </a:t>
              </a:r>
              <a:r>
                <a:rPr kumimoji="0" lang="ru-RU" sz="14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высоко-квалифицированные</a:t>
              </a:r>
              <a:r>
                <a:rPr kumimoji="0" lang="ru-RU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специалисты.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90488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0" y="21213"/>
              <a:ext cx="10849" cy="7633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Приобретение, аренда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</a:t>
              </a:r>
              <a:r>
                <a:rPr kumimoji="0" lang="en-US" sz="14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недвижимости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</a:t>
              </a:r>
              <a:r>
                <a:rPr kumimoji="0" lang="en-US" sz="14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инвестирование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</a:t>
              </a:r>
              <a:endPara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11386" y="21213"/>
              <a:ext cx="11336" cy="7633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Заключение брака в принимающей стране.</a:t>
              </a:r>
              <a:endPara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34264" y="21213"/>
              <a:ext cx="13754" cy="952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Трудоустройство в научных, исследовательских центрах, университетах.</a:t>
              </a:r>
              <a:endPara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13"/>
            <p:cNvSpPr>
              <a:spLocks noChangeArrowheads="1"/>
            </p:cNvSpPr>
            <p:nvPr/>
          </p:nvSpPr>
          <p:spPr bwMode="auto">
            <a:xfrm>
              <a:off x="0" y="33260"/>
              <a:ext cx="59899" cy="50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Качественный состав эмигрантов: </a:t>
              </a:r>
              <a:endPara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продолжение роста уровня образования и доли молодежи.</a:t>
              </a:r>
              <a:endPara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14"/>
            <p:cNvSpPr>
              <a:spLocks noChangeArrowheads="1"/>
            </p:cNvSpPr>
            <p:nvPr/>
          </p:nvSpPr>
          <p:spPr bwMode="auto">
            <a:xfrm>
              <a:off x="3935" y="42320"/>
              <a:ext cx="54974" cy="5876"/>
            </a:xfrm>
            <a:prstGeom prst="rect">
              <a:avLst/>
            </a:prstGeom>
            <a:solidFill>
              <a:srgbClr val="CCC0D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ea typeface="Times New Roman" pitchFamily="18" charset="0"/>
                  <a:cs typeface="Times New Roman"/>
                </a:rPr>
                <a:t>США, Канада, Страны ЕС, Турция, Южная Америка, </a:t>
              </a:r>
              <a:r>
                <a:rPr kumimoji="0" lang="ru-RU" sz="2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ea typeface="Calibri" pitchFamily="34" charset="0"/>
                  <a:cs typeface="Times New Roman"/>
                </a:rPr>
                <a:t>Китай, Израиль, </a:t>
              </a:r>
              <a:r>
                <a:rPr kumimoji="0" lang="ru-RU" sz="2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/>
                  <a:ea typeface="Times New Roman" pitchFamily="18" charset="0"/>
                  <a:cs typeface="Times New Roman"/>
                </a:rPr>
                <a:t>Австралия, Южная Корея, Япония, страны арабского мира.</a:t>
              </a:r>
              <a:endPara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33" name="AutoShape 15"/>
            <p:cNvSpPr>
              <a:spLocks noChangeShapeType="1"/>
            </p:cNvSpPr>
            <p:nvPr/>
          </p:nvSpPr>
          <p:spPr bwMode="auto">
            <a:xfrm flipH="1">
              <a:off x="16220" y="3531"/>
              <a:ext cx="13110" cy="24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AutoShape 16"/>
            <p:cNvSpPr>
              <a:spLocks noChangeShapeType="1"/>
            </p:cNvSpPr>
            <p:nvPr/>
          </p:nvSpPr>
          <p:spPr bwMode="auto">
            <a:xfrm>
              <a:off x="29330" y="3531"/>
              <a:ext cx="13787" cy="24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AutoShape 17"/>
            <p:cNvSpPr>
              <a:spLocks noChangeShapeType="1"/>
            </p:cNvSpPr>
            <p:nvPr/>
          </p:nvSpPr>
          <p:spPr bwMode="auto">
            <a:xfrm flipH="1">
              <a:off x="6014" y="9686"/>
              <a:ext cx="10206" cy="27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AutoShape 18"/>
            <p:cNvSpPr>
              <a:spLocks noChangeShapeType="1"/>
            </p:cNvSpPr>
            <p:nvPr/>
          </p:nvSpPr>
          <p:spPr bwMode="auto">
            <a:xfrm>
              <a:off x="16220" y="9686"/>
              <a:ext cx="1254" cy="27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AutoShape 19"/>
            <p:cNvSpPr>
              <a:spLocks noChangeShapeType="1"/>
            </p:cNvSpPr>
            <p:nvPr/>
          </p:nvSpPr>
          <p:spPr bwMode="auto">
            <a:xfrm>
              <a:off x="16220" y="9686"/>
              <a:ext cx="24587" cy="27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AutoShape 20"/>
            <p:cNvSpPr>
              <a:spLocks noChangeShapeType="1"/>
            </p:cNvSpPr>
            <p:nvPr/>
          </p:nvSpPr>
          <p:spPr bwMode="auto">
            <a:xfrm flipH="1">
              <a:off x="40807" y="9686"/>
              <a:ext cx="2310" cy="27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AutoShape 21"/>
            <p:cNvSpPr>
              <a:spLocks noChangeShapeType="1"/>
            </p:cNvSpPr>
            <p:nvPr/>
          </p:nvSpPr>
          <p:spPr bwMode="auto">
            <a:xfrm flipH="1">
              <a:off x="5932" y="16032"/>
              <a:ext cx="82" cy="51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AutoShape 22"/>
            <p:cNvSpPr>
              <a:spLocks noChangeShapeType="1"/>
            </p:cNvSpPr>
            <p:nvPr/>
          </p:nvSpPr>
          <p:spPr bwMode="auto">
            <a:xfrm flipH="1">
              <a:off x="17458" y="17550"/>
              <a:ext cx="16" cy="36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AutoShape 23"/>
            <p:cNvSpPr>
              <a:spLocks noChangeShapeType="1"/>
            </p:cNvSpPr>
            <p:nvPr/>
          </p:nvSpPr>
          <p:spPr bwMode="auto">
            <a:xfrm flipH="1">
              <a:off x="40741" y="17550"/>
              <a:ext cx="66" cy="36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AutoShape 24"/>
            <p:cNvSpPr>
              <a:spLocks noChangeArrowheads="1"/>
            </p:cNvSpPr>
            <p:nvPr/>
          </p:nvSpPr>
          <p:spPr bwMode="auto">
            <a:xfrm>
              <a:off x="28489" y="38315"/>
              <a:ext cx="1450" cy="4005"/>
            </a:xfrm>
            <a:prstGeom prst="downArrow">
              <a:avLst>
                <a:gd name="adj1" fmla="val 50000"/>
                <a:gd name="adj2" fmla="val 6777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Rectangle 25"/>
            <p:cNvSpPr>
              <a:spLocks noChangeArrowheads="1"/>
            </p:cNvSpPr>
            <p:nvPr/>
          </p:nvSpPr>
          <p:spPr bwMode="auto">
            <a:xfrm>
              <a:off x="22276" y="12459"/>
              <a:ext cx="11988" cy="6428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Крупный-бизнес</a:t>
              </a:r>
              <a:r>
                <a:rPr kumimoji="0" lang="ru-RU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</a:t>
              </a:r>
              <a:r>
                <a:rPr kumimoji="0" lang="ru-RU" sz="16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предпри-ниматели</a:t>
              </a:r>
              <a:r>
                <a:rPr kumimoji="0" lang="ru-RU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</a:t>
              </a:r>
              <a:endPara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26"/>
            <p:cNvSpPr>
              <a:spLocks noChangeArrowheads="1"/>
            </p:cNvSpPr>
            <p:nvPr/>
          </p:nvSpPr>
          <p:spPr bwMode="auto">
            <a:xfrm>
              <a:off x="49899" y="12369"/>
              <a:ext cx="10173" cy="4325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Учащиеся.</a:t>
              </a:r>
              <a:endPara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AutoShape 27"/>
            <p:cNvSpPr>
              <a:spLocks noChangeShapeType="1"/>
            </p:cNvSpPr>
            <p:nvPr/>
          </p:nvSpPr>
          <p:spPr bwMode="auto">
            <a:xfrm>
              <a:off x="43117" y="9686"/>
              <a:ext cx="12270" cy="26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AutoShape 28"/>
            <p:cNvSpPr>
              <a:spLocks noChangeShapeType="1"/>
            </p:cNvSpPr>
            <p:nvPr/>
          </p:nvSpPr>
          <p:spPr bwMode="auto">
            <a:xfrm flipH="1">
              <a:off x="28489" y="9686"/>
              <a:ext cx="14628" cy="27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AutoShape 29"/>
            <p:cNvSpPr>
              <a:spLocks noChangeShapeType="1"/>
            </p:cNvSpPr>
            <p:nvPr/>
          </p:nvSpPr>
          <p:spPr bwMode="auto">
            <a:xfrm>
              <a:off x="16220" y="9686"/>
              <a:ext cx="12269" cy="27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Rectangle 30"/>
            <p:cNvSpPr>
              <a:spLocks noChangeArrowheads="1"/>
            </p:cNvSpPr>
            <p:nvPr/>
          </p:nvSpPr>
          <p:spPr bwMode="auto">
            <a:xfrm>
              <a:off x="23266" y="21213"/>
              <a:ext cx="10396" cy="661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Инвести-рование</a:t>
              </a:r>
              <a:r>
                <a:rPr kumimoji="0" lang="ru-RU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средств.</a:t>
              </a:r>
              <a:endPara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Rectangle 31"/>
            <p:cNvSpPr>
              <a:spLocks noChangeArrowheads="1"/>
            </p:cNvSpPr>
            <p:nvPr/>
          </p:nvSpPr>
          <p:spPr bwMode="auto">
            <a:xfrm>
              <a:off x="49400" y="21018"/>
              <a:ext cx="10668" cy="610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Поступление </a:t>
              </a:r>
              <a:endPara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 учебные заведения.</a:t>
              </a:r>
              <a:endPara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AutoShape 32"/>
            <p:cNvSpPr>
              <a:spLocks noChangeShapeType="1"/>
            </p:cNvSpPr>
            <p:nvPr/>
          </p:nvSpPr>
          <p:spPr bwMode="auto">
            <a:xfrm flipH="1">
              <a:off x="28398" y="18887"/>
              <a:ext cx="91" cy="23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AutoShape 33"/>
            <p:cNvSpPr>
              <a:spLocks noChangeShapeType="1"/>
            </p:cNvSpPr>
            <p:nvPr/>
          </p:nvSpPr>
          <p:spPr bwMode="auto">
            <a:xfrm>
              <a:off x="54888" y="16694"/>
              <a:ext cx="317" cy="43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/>
                <a:cs typeface="Times New Roman"/>
              </a:rPr>
              <a:t>Понять почему уезжают, можно зная, кто уезжает.</a:t>
            </a:r>
          </a:p>
          <a:p>
            <a:pPr algn="just"/>
            <a:endParaRPr lang="ru-RU" sz="2400" b="1" dirty="0" smtClean="0">
              <a:latin typeface="Times New Roman"/>
              <a:cs typeface="Times New Roman"/>
            </a:endParaRPr>
          </a:p>
          <a:p>
            <a:pPr algn="just"/>
            <a:r>
              <a:rPr lang="ru-RU" sz="2400" b="1" dirty="0" smtClean="0">
                <a:latin typeface="Times New Roman"/>
                <a:cs typeface="Times New Roman"/>
              </a:rPr>
              <a:t>Ученые -  </a:t>
            </a:r>
            <a:r>
              <a:rPr lang="ru-RU" sz="2400" dirty="0" smtClean="0">
                <a:latin typeface="Times New Roman"/>
                <a:cs typeface="Times New Roman"/>
              </a:rPr>
              <a:t>поиск более быстрой, чем в России, научной самореализации и материальной состоятельности. </a:t>
            </a:r>
          </a:p>
          <a:p>
            <a:pPr algn="just"/>
            <a:r>
              <a:rPr lang="ru-RU" sz="2400" b="1" dirty="0" smtClean="0">
                <a:latin typeface="Times New Roman"/>
                <a:cs typeface="Times New Roman"/>
              </a:rPr>
              <a:t>Беженцы – </a:t>
            </a:r>
            <a:r>
              <a:rPr lang="ru-RU" sz="2400" dirty="0" smtClean="0">
                <a:latin typeface="Times New Roman"/>
                <a:cs typeface="Times New Roman"/>
              </a:rPr>
              <a:t>мотивы, характерные для 1990-х годов в большей степени политического характера, так как это был основной канал в странах приема.</a:t>
            </a:r>
          </a:p>
          <a:p>
            <a:pPr algn="just"/>
            <a:r>
              <a:rPr lang="ru-RU" sz="2400" b="1" dirty="0" smtClean="0">
                <a:latin typeface="Times New Roman"/>
                <a:cs typeface="Times New Roman"/>
              </a:rPr>
              <a:t>Высококвалифицированные специалисты </a:t>
            </a:r>
            <a:r>
              <a:rPr lang="ru-RU" sz="2400" dirty="0" smtClean="0">
                <a:latin typeface="Times New Roman"/>
                <a:cs typeface="Times New Roman"/>
              </a:rPr>
              <a:t>– достойная зарплата за сложный, добросовестный, квалифицированный труд. </a:t>
            </a:r>
          </a:p>
          <a:p>
            <a:pPr algn="just"/>
            <a:r>
              <a:rPr lang="ru-RU" sz="2400" b="1" dirty="0" smtClean="0">
                <a:latin typeface="Times New Roman"/>
                <a:cs typeface="Times New Roman"/>
              </a:rPr>
              <a:t>Бизнесмены</a:t>
            </a:r>
            <a:r>
              <a:rPr lang="ru-RU" sz="2400" dirty="0" smtClean="0">
                <a:latin typeface="Times New Roman"/>
                <a:cs typeface="Times New Roman"/>
              </a:rPr>
              <a:t>, </a:t>
            </a:r>
            <a:r>
              <a:rPr lang="ru-RU" sz="2400" b="1" dirty="0" smtClean="0">
                <a:latin typeface="Times New Roman"/>
                <a:cs typeface="Times New Roman"/>
              </a:rPr>
              <a:t>предприниматели – </a:t>
            </a:r>
            <a:r>
              <a:rPr lang="ru-RU" sz="2400" dirty="0" smtClean="0">
                <a:latin typeface="Times New Roman"/>
                <a:cs typeface="Times New Roman"/>
              </a:rPr>
              <a:t>поиск более открытых и спокойных условий ведения бизнеса. </a:t>
            </a:r>
          </a:p>
          <a:p>
            <a:pPr algn="just"/>
            <a:r>
              <a:rPr lang="ru-RU" sz="2400" b="1" dirty="0" smtClean="0">
                <a:latin typeface="Times New Roman"/>
                <a:cs typeface="Times New Roman"/>
              </a:rPr>
              <a:t>Родители с детьми - </a:t>
            </a:r>
            <a:r>
              <a:rPr lang="ru-RU" sz="2400" dirty="0" smtClean="0">
                <a:latin typeface="Times New Roman"/>
                <a:cs typeface="Times New Roman"/>
              </a:rPr>
              <a:t>поиск вариантов наиболее гармоничного и перспективного  развития.</a:t>
            </a:r>
          </a:p>
          <a:p>
            <a:pPr algn="just"/>
            <a:r>
              <a:rPr lang="ru-RU" sz="2400" b="1" dirty="0" smtClean="0">
                <a:latin typeface="Times New Roman"/>
                <a:cs typeface="Times New Roman"/>
              </a:rPr>
              <a:t>Учащиеся - </a:t>
            </a:r>
            <a:r>
              <a:rPr lang="ru-RU" sz="2400" dirty="0" smtClean="0">
                <a:latin typeface="Times New Roman"/>
                <a:cs typeface="Times New Roman"/>
              </a:rPr>
              <a:t>превращение воспитательных и образовательных учреждений в коммерческие структуры с низким качеством «предоставления услуг».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endParaRPr lang="ru-RU" sz="2800" dirty="0" smtClean="0"/>
          </a:p>
          <a:p>
            <a:endParaRPr lang="ru-RU" sz="2800" b="1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362" y="1340768"/>
            <a:ext cx="892971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/>
                <a:cs typeface="Times New Roman"/>
              </a:rPr>
              <a:t>«Средний класс» с сокращающимися  доходами - </a:t>
            </a:r>
            <a:r>
              <a:rPr lang="ru-RU" sz="2400" dirty="0" err="1" smtClean="0">
                <a:latin typeface="Times New Roman"/>
                <a:cs typeface="Times New Roman"/>
              </a:rPr>
              <a:t>невостребованность</a:t>
            </a:r>
            <a:r>
              <a:rPr lang="ru-RU" sz="2400" dirty="0" smtClean="0">
                <a:latin typeface="Times New Roman"/>
                <a:cs typeface="Times New Roman"/>
              </a:rPr>
              <a:t> на внутреннем рынке труда. </a:t>
            </a:r>
          </a:p>
          <a:p>
            <a:pPr algn="just"/>
            <a:r>
              <a:rPr lang="ru-RU" sz="2400" b="1" dirty="0" smtClean="0">
                <a:latin typeface="Times New Roman"/>
                <a:cs typeface="Times New Roman"/>
              </a:rPr>
              <a:t>Рантье - </a:t>
            </a:r>
            <a:r>
              <a:rPr lang="ru-RU" sz="2400" dirty="0" smtClean="0">
                <a:latin typeface="Times New Roman"/>
                <a:cs typeface="Times New Roman"/>
              </a:rPr>
              <a:t>свободное время + свободные деньги, различия в стоимости и качестве жизни. </a:t>
            </a:r>
          </a:p>
          <a:p>
            <a:pPr algn="just"/>
            <a:r>
              <a:rPr lang="ru-RU" sz="2400" b="1" dirty="0" smtClean="0">
                <a:latin typeface="Times New Roman"/>
                <a:cs typeface="Times New Roman"/>
              </a:rPr>
              <a:t>Невесты и невесты с детьми – </a:t>
            </a:r>
            <a:r>
              <a:rPr lang="ru-RU" sz="2400" dirty="0" smtClean="0">
                <a:latin typeface="Times New Roman"/>
                <a:cs typeface="Times New Roman"/>
              </a:rPr>
              <a:t>высокий  уровень смертности молодых мужчин, уровень вдовства, трудности вступления в повторный брак и воспитания детей в России,  цель -  вступление в брак для упрощения процесса натурализации.</a:t>
            </a:r>
          </a:p>
          <a:p>
            <a:pPr algn="just"/>
            <a:r>
              <a:rPr lang="ru-RU" sz="2400" b="1" dirty="0" smtClean="0">
                <a:latin typeface="Times New Roman"/>
                <a:cs typeface="Times New Roman"/>
              </a:rPr>
              <a:t>Воссоединение семей - </a:t>
            </a:r>
            <a:r>
              <a:rPr lang="ru-RU" sz="2400" dirty="0" smtClean="0">
                <a:latin typeface="Times New Roman"/>
                <a:cs typeface="Times New Roman"/>
              </a:rPr>
              <a:t>позитивная информация об условиях и качестве жизни на новом месте.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14890" y="1268760"/>
            <a:ext cx="849694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Социально-экономические мотивы - выталкивающие: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нестабильные экономические условия ведения бизнеса,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волатильность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национальной валюты, риск внешних и внутренних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шоков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экономики;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криминальные подходы к регулированию взаимоотношений участников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рынка;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отсутствие реальной конкуренции, высокий уровень коррумпированности в институтах предпринимательской, финансово-кредитной и инвестиционной деятельности;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риски для личной и предпринимательской безопасности,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связанные с одним из самых высоких в мире уровней коррумпированности бюрократии 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правоохранителей.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231106"/>
            <a:ext cx="799288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необходимость поиска дополнительных источников доходов, контактов с криминальными структурами, совершения различных правонарушений с целью роста материального благосостояния;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низкие бюджетные расходы на науку, имеющие тенденцию к снижению расходы на образование и медицину, деградация этих важнейших областей экономической и социальной жизни общества. Их реформирование, приводящее к снижению качества и количества бесплатных социальных услуг и, соответственно, к снижению качества жизни, к ограничению возможностей творческого и исследовательского развития;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отсутствие или слабые возможности для продвижения по социальной лестнице без наличия поддерживающих родственных или дружеских связей в структурах, обеспечивающих движение вверх социальных лифтов;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44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Социально-политические - выталкивающие: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сочувствие оппозиционным взглядам;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опасность открытого участия в протестных мероприятиях, в связи с угрозой подвернуться преследованиям из-за своей общественно-политической позиции;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слабость и 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востребованность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институтов гражданского общества;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недоверие населения к институтам правоохранительной и судебной систем.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Внешние факторы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притягивающие: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наличие в странах-реципиентах спроса на высококвалифицированных работников, предпринимателей, специалистов, исследователей, получающих там более реальные возможности для улучшения качества жизни;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благоприятный предпринимательский климат, прозрачные условия ведения бизнеса, гарантии неприкосновенности частной собственности;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расширение круга принимающих для обучения государств;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развитая социальная инфраструктура, доступность социальных услуг.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/>
                <a:cs typeface="Times New Roman"/>
              </a:rPr>
              <a:t>Кто выигрывает от эмиграции?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/>
              <a:cs typeface="Times New Roman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/>
                <a:cs typeface="Times New Roman"/>
              </a:rPr>
              <a:t>Граждане </a:t>
            </a:r>
            <a:r>
              <a:rPr lang="ru-RU" sz="2000" dirty="0" smtClean="0">
                <a:latin typeface="Times New Roman"/>
                <a:cs typeface="Times New Roman"/>
              </a:rPr>
              <a:t>имеют возможность для удовлетворения своих потребностей, изменить место проживания.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/>
                <a:cs typeface="Times New Roman"/>
              </a:rPr>
              <a:t>Государство</a:t>
            </a:r>
            <a:r>
              <a:rPr lang="ru-RU" sz="2000" dirty="0" smtClean="0">
                <a:latin typeface="Times New Roman"/>
                <a:cs typeface="Times New Roman"/>
              </a:rPr>
              <a:t> избегает накапливания критической массы недовольства граждан и социальных потрясений. Все довольны.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/>
              <a:cs typeface="Times New Roman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/>
                <a:cs typeface="Times New Roman"/>
              </a:rPr>
              <a:t>Однако, избегая опасности социальных взрывов, страна лишается не только активной в экономическом, демографическом и общественном плане части общества, но и обрекает оставшуюся часть на </a:t>
            </a:r>
            <a:r>
              <a:rPr lang="ru-RU" sz="2000" b="1" dirty="0" smtClean="0">
                <a:latin typeface="Times New Roman"/>
                <a:cs typeface="Times New Roman"/>
              </a:rPr>
              <a:t>замедление развития</a:t>
            </a:r>
            <a:r>
              <a:rPr lang="ru-RU" sz="2000" dirty="0" smtClean="0">
                <a:latin typeface="Times New Roman"/>
                <a:cs typeface="Times New Roman"/>
              </a:rPr>
              <a:t>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/>
              <a:cs typeface="Times New Roman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/>
                <a:cs typeface="Times New Roman"/>
              </a:rPr>
              <a:t>Общей характеристикой для всего периода эмиграции являются высокие качественные характеристики эмигрантов (уровень образования, знаний, профессиональных навыков, материальный достаток, предприимчивость, относительно молодой возрастной состав).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Times New Roman"/>
              <a:cs typeface="Times New Roman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И это уже переводит процесс эмиграции из страны в плоскость проблем социально-экономического и общественно-политического 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развития</a:t>
            </a:r>
            <a:r>
              <a:rPr lang="ru-RU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, а значит в проблему национальной безопасности.  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  <a:cs typeface="Times New Roman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56490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/>
                <a:cs typeface="Times New Roman"/>
              </a:rPr>
              <a:t>Спасибо за внимание!</a:t>
            </a:r>
            <a:endParaRPr lang="ru-RU" sz="2400" dirty="0">
              <a:latin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404664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Ощущаемая и наблюдаемая масштабная эмиграция высококвалифицированных специалистов, ученых, предпринимателей, представителей российского среднего класса, бизнес-элиты, рантье практически не фиксируется отечественной статистикой.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987824" y="5846495"/>
            <a:ext cx="31683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Динамика эмиграции из России.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978878"/>
              </p:ext>
            </p:extLst>
          </p:nvPr>
        </p:nvGraphicFramePr>
        <p:xfrm>
          <a:off x="0" y="1988840"/>
          <a:ext cx="4788024" cy="3429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742072"/>
              </p:ext>
            </p:extLst>
          </p:nvPr>
        </p:nvGraphicFramePr>
        <p:xfrm>
          <a:off x="4860032" y="2132856"/>
          <a:ext cx="428396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5667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Численность выбывших из России в отдельные страны  с 2008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г. (человек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360319569"/>
              </p:ext>
            </p:extLst>
          </p:nvPr>
        </p:nvGraphicFramePr>
        <p:xfrm>
          <a:off x="683568" y="836712"/>
          <a:ext cx="7672365" cy="5333628"/>
        </p:xfrm>
        <a:graphic>
          <a:graphicData uri="http://schemas.openxmlformats.org/drawingml/2006/table">
            <a:tbl>
              <a:tblPr/>
              <a:tblGrid>
                <a:gridCol w="3334568"/>
                <a:gridCol w="780677"/>
                <a:gridCol w="889280"/>
                <a:gridCol w="889280"/>
                <a:gridCol w="889280"/>
                <a:gridCol w="889280"/>
              </a:tblGrid>
              <a:tr h="194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449" marR="53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2008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2014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по всем странам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39 508  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122 751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186 382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308 475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353233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 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Страны СНГ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25 542   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95 572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147 853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257 324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298828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Азербайджан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1 258   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4 185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6 207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13 973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13666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Армения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1 032   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4 980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10 182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22 562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25137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Беларусь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3 954   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6 315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12 031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11 156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12832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Казахстан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7 483   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8 843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11 802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18 328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30983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Кыргызстан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648   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10 489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10 576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13 284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16110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8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Молдова, республика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551   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4 949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8 038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14 532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16646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Таджикистан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637   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10 281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17 362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35 296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36276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Туркменистан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   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1 555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2 165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3 435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4219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Узбекистан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948   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31 559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50 864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94 173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94910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Украина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8 941   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12 416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18 626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30 585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48049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Другие страны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12625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27 179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38 529  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51 151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449" marR="5344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54405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364" y="-142900"/>
            <a:ext cx="9001156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Численность выбывших из России в отдельные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2011, 2014 и 2015 гг.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443593607"/>
              </p:ext>
            </p:extLst>
          </p:nvPr>
        </p:nvGraphicFramePr>
        <p:xfrm>
          <a:off x="323528" y="596639"/>
          <a:ext cx="8072493" cy="6144729"/>
        </p:xfrm>
        <a:graphic>
          <a:graphicData uri="http://schemas.openxmlformats.org/drawingml/2006/table">
            <a:tbl>
              <a:tblPr/>
              <a:tblGrid>
                <a:gridCol w="3857652"/>
                <a:gridCol w="1357322"/>
                <a:gridCol w="1428760"/>
                <a:gridCol w="1428759"/>
              </a:tblGrid>
              <a:tr h="32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3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Всего по всем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странам (человек):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36 774   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308 475   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353233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 том числе не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 страны СНГ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14 206   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51 151   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54405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Абхазия 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1 469   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995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Вьетнам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3282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3008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Германия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3815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4780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4531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Грузия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416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3538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3729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Израиль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977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1139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1050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Испания 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405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437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411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Италия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370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473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534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Канада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471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691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457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Китай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507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8607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9821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КНДР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152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4789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6480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Латвия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181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904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946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Литва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173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593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604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США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1422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1937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1610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5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Франция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272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465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664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03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Чешская республика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298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303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68" marR="462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248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500066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Регионы с наибольшими показателями выехавших на 10000 человек населения в 2014 году,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0" y="1357298"/>
          <a:ext cx="471490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Рисунок 4"/>
          <p:cNvGraphicFramePr>
            <a:graphicFrameLocks/>
          </p:cNvGraphicFramePr>
          <p:nvPr/>
        </p:nvGraphicFramePr>
        <p:xfrm>
          <a:off x="5072066" y="142852"/>
          <a:ext cx="3796805" cy="6418042"/>
        </p:xfrm>
        <a:graphic>
          <a:graphicData uri="http://schemas.openxmlformats.org/drawingml/2006/table">
            <a:tbl>
              <a:tblPr/>
              <a:tblGrid>
                <a:gridCol w="1105349"/>
                <a:gridCol w="1259600"/>
                <a:gridCol w="557738"/>
                <a:gridCol w="874118"/>
              </a:tblGrid>
              <a:tr h="785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Субъект РФ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Выехало граждан России за рубеж на 10000 человек населения.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 в РФ по ВРП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 в РФ по уровню безработицы*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Калининградская область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23,08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Сахалинская область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14,84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Республика Карелия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12,09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Ленинградская область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10,32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Мурманская область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Магаданская область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9,32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Омская область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8,66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Ямало-Ненецкий авт. округ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8,37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Томская область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7,98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г. Санкт-Петербург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7,79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Московская область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7,28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Ханты-Мансийский авт. округ-Югра</a:t>
                      </a: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6,45</a:t>
                      </a: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4051" marR="64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4051" marR="64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>
                        <a:latin typeface="Calibri"/>
                        <a:ea typeface="Times New Roman"/>
                      </a:endParaRPr>
                    </a:p>
                  </a:txBody>
                  <a:tcPr marL="64051" marR="640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РСО - Алания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6,35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Тюменская область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5,49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Калужская область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5,29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51" marR="6405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571480"/>
            <a:ext cx="4000528" cy="857256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Регионы с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наименьшими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показателями выехавших на 10000 человек населения в 2014 году,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571612"/>
          <a:ext cx="421484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4643438" y="285728"/>
          <a:ext cx="4213281" cy="5673367"/>
        </p:xfrm>
        <a:graphic>
          <a:graphicData uri="http://schemas.openxmlformats.org/drawingml/2006/table">
            <a:tbl>
              <a:tblPr/>
              <a:tblGrid>
                <a:gridCol w="1355761"/>
                <a:gridCol w="1214446"/>
                <a:gridCol w="785818"/>
                <a:gridCol w="857256"/>
              </a:tblGrid>
              <a:tr h="734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Субъект РФ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Выехало граждан России за рубеж на 10000 человек населения.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 в РФ по ВРП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 в РФ по уровню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безработицы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Ивановская область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Удмуртская Республика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Забайкальский край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Республика Бурятия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Орловская область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Карачаево-Черкесская Республика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Республика Алтай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7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Кабардино-Балкарская Республика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Республика Калмыкия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Чувашская Республика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Вологодская область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Чеченская Республика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Республика Мордовия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Республика Дагестан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Республика Тыва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6" marR="598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Александр\Dropbox\Проекты\Проект Кудрин\Карты\koeff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42852"/>
            <a:ext cx="8858312" cy="5643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42844" y="5929330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Распределение регионов РФ по количеству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эмигрировавших россиян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10000 человек постоянного населения в 2014 г.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357298"/>
            <a:ext cx="6135712" cy="5667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Уровень образования выехавших из России в некоторые страны с 2005 по 2014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(человек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1214414" y="2214554"/>
          <a:ext cx="7358114" cy="3017520"/>
        </p:xfrm>
        <a:graphic>
          <a:graphicData uri="http://schemas.openxmlformats.org/drawingml/2006/table">
            <a:tbl>
              <a:tblPr/>
              <a:tblGrid>
                <a:gridCol w="1750231"/>
                <a:gridCol w="2438522"/>
                <a:gridCol w="1611059"/>
                <a:gridCol w="1558302"/>
              </a:tblGrid>
              <a:tr h="289343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ru-RU" sz="18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Страны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1903" marR="61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Имеют высшее  профессиональное образование или  научные </a:t>
                      </a:r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степени.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1903" marR="61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65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Высшее профессиональное образование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1903" marR="61903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Доктора </a:t>
                      </a:r>
                      <a:endParaRPr lang="ru-RU" sz="1800" dirty="0" smtClean="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/>
                          <a:cs typeface="Times New Roman"/>
                        </a:rPr>
                        <a:t>наук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1903" marR="61903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Кандидаты наук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1903" marR="61903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82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>
                          <a:latin typeface="Times New Roman"/>
                          <a:cs typeface="Times New Roman"/>
                        </a:rPr>
                        <a:t>Германия</a:t>
                      </a:r>
                      <a:endParaRPr lang="ru-RU" sz="1800">
                        <a:latin typeface="Calibri"/>
                      </a:endParaRPr>
                    </a:p>
                  </a:txBody>
                  <a:tcPr marL="61903" marR="61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34 433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1903" marR="61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39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1903" marR="61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112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1903" marR="61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82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>
                          <a:latin typeface="Times New Roman"/>
                          <a:cs typeface="Times New Roman"/>
                        </a:rPr>
                        <a:t>Израиль</a:t>
                      </a:r>
                      <a:endParaRPr lang="ru-RU" sz="1800">
                        <a:latin typeface="Calibri"/>
                      </a:endParaRPr>
                    </a:p>
                  </a:txBody>
                  <a:tcPr marL="61903" marR="61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3477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1903" marR="61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12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1903" marR="61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22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1903" marR="61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82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>
                          <a:latin typeface="Times New Roman"/>
                          <a:cs typeface="Times New Roman"/>
                        </a:rPr>
                        <a:t>Канада</a:t>
                      </a:r>
                      <a:endParaRPr lang="ru-RU" sz="1800">
                        <a:latin typeface="Calibri"/>
                      </a:endParaRPr>
                    </a:p>
                  </a:txBody>
                  <a:tcPr marL="61903" marR="61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2161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1903" marR="61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1903" marR="61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30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1903" marR="61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82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800">
                          <a:latin typeface="Times New Roman"/>
                          <a:cs typeface="Times New Roman"/>
                        </a:rPr>
                        <a:t>США</a:t>
                      </a:r>
                      <a:endParaRPr lang="ru-RU" sz="1800">
                        <a:latin typeface="Calibri"/>
                      </a:endParaRPr>
                    </a:p>
                  </a:txBody>
                  <a:tcPr marL="61903" marR="61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5765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1903" marR="61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31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1903" marR="61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dirty="0">
                          <a:latin typeface="Times New Roman"/>
                          <a:cs typeface="Times New Roman"/>
                        </a:rPr>
                        <a:t>71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1903" marR="619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8EDF-F09E-4665-A1B3-2C512A7ACC7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2801</Words>
  <Application>Microsoft Office PowerPoint</Application>
  <PresentationFormat>Экран (4:3)</PresentationFormat>
  <Paragraphs>822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Эмиграция из России в конце ХХ начале ХХI века</vt:lpstr>
      <vt:lpstr>Презентация PowerPoint</vt:lpstr>
      <vt:lpstr>Презентация PowerPoint</vt:lpstr>
      <vt:lpstr>Численность выбывших из России в отдельные страны  с 2008 по 2015 г. (человек)</vt:lpstr>
      <vt:lpstr>Численность выбывших из России в отдельные страны в 2011, 2014 и 2015 гг. </vt:lpstr>
      <vt:lpstr>Регионы с наибольшими показателями выехавших на 10000 человек населения в 2014 году, человек</vt:lpstr>
      <vt:lpstr>Презентация PowerPoint</vt:lpstr>
      <vt:lpstr>Презентация PowerPoint</vt:lpstr>
      <vt:lpstr>Уровень образования выехавших из России в некоторые страны с 2005 по 2014 годы (человек)</vt:lpstr>
      <vt:lpstr>Анализ российской статистики  позволяет сделать следующие выводы:</vt:lpstr>
      <vt:lpstr>Современные эмиграционные намерения российских граждан</vt:lpstr>
      <vt:lpstr>Сравнение данных российской и зарубежной статистики об эмиграции из Российской Федерации с 2011 по 2014 годы</vt:lpstr>
      <vt:lpstr>Иностранные ученые, проживающие и работающие в Германии</vt:lpstr>
      <vt:lpstr>Сравнение данных российской и немецкой статистики об эмиграции граждан России в Германию с 1992 по 2014 год</vt:lpstr>
      <vt:lpstr>Данные статистических органов зарубежных стран о миграционных связях с Россией ставят под сомнение величину миграционного прироста и, как следствие, цифры общего прироста населения Российской Федерации. </vt:lpstr>
      <vt:lpstr>Типология стран, основных реципиентов эмигрантов из России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Эмиграция из России в конце ХХ начале ХХI века</dc:title>
  <dc:creator>Asus</dc:creator>
  <cp:lastModifiedBy>User</cp:lastModifiedBy>
  <cp:revision>63</cp:revision>
  <dcterms:created xsi:type="dcterms:W3CDTF">2016-10-01T16:19:50Z</dcterms:created>
  <dcterms:modified xsi:type="dcterms:W3CDTF">2016-10-05T10:00:22Z</dcterms:modified>
</cp:coreProperties>
</file>